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Lst>
  <p:notesMasterIdLst>
    <p:notesMasterId r:id="rId31"/>
  </p:notesMasterIdLst>
  <p:handoutMasterIdLst>
    <p:handoutMasterId r:id="rId32"/>
  </p:handoutMasterIdLst>
  <p:sldIdLst>
    <p:sldId id="257" r:id="rId2"/>
    <p:sldId id="259" r:id="rId3"/>
    <p:sldId id="372" r:id="rId4"/>
    <p:sldId id="373" r:id="rId5"/>
    <p:sldId id="374" r:id="rId6"/>
    <p:sldId id="354" r:id="rId7"/>
    <p:sldId id="355" r:id="rId8"/>
    <p:sldId id="356" r:id="rId9"/>
    <p:sldId id="375" r:id="rId10"/>
    <p:sldId id="376" r:id="rId11"/>
    <p:sldId id="377" r:id="rId12"/>
    <p:sldId id="357" r:id="rId13"/>
    <p:sldId id="380" r:id="rId14"/>
    <p:sldId id="358" r:id="rId15"/>
    <p:sldId id="363" r:id="rId16"/>
    <p:sldId id="378" r:id="rId17"/>
    <p:sldId id="361" r:id="rId18"/>
    <p:sldId id="359" r:id="rId19"/>
    <p:sldId id="360" r:id="rId20"/>
    <p:sldId id="362" r:id="rId21"/>
    <p:sldId id="365" r:id="rId22"/>
    <p:sldId id="366" r:id="rId23"/>
    <p:sldId id="367" r:id="rId24"/>
    <p:sldId id="369" r:id="rId25"/>
    <p:sldId id="368" r:id="rId26"/>
    <p:sldId id="370" r:id="rId27"/>
    <p:sldId id="339" r:id="rId28"/>
    <p:sldId id="349" r:id="rId29"/>
    <p:sldId id="341" r:id="rId3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61FF"/>
    <a:srgbClr val="33B1FF"/>
    <a:srgbClr val="491D8B"/>
    <a:srgbClr val="8A3FFC"/>
    <a:srgbClr val="30B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5"/>
    <p:restoredTop sz="81769"/>
  </p:normalViewPr>
  <p:slideViewPr>
    <p:cSldViewPr snapToGrid="0" snapToObjects="1">
      <p:cViewPr varScale="1">
        <p:scale>
          <a:sx n="138" d="100"/>
          <a:sy n="138" d="100"/>
        </p:scale>
        <p:origin x="1592" y="18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2021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221976" y="8703030"/>
            <a:ext cx="341241" cy="228600"/>
          </a:xfrm>
          <a:prstGeom prst="rect">
            <a:avLst/>
          </a:prstGeom>
        </p:spPr>
        <p:txBody>
          <a:bodyPr vert="horz" lIns="0" tIns="0" rIns="0" bIns="0" rtlCol="0" anchor="b"/>
          <a:lstStyle>
            <a:lvl1pPr algn="l">
              <a:defRPr sz="600" b="0" i="0">
                <a:solidFill>
                  <a:schemeClr val="bg1"/>
                </a:solidFill>
                <a:latin typeface="+mn-lt"/>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36262"/>
            <a:ext cx="3250659" cy="1828800"/>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188563"/>
            <a:ext cx="6409944" cy="6400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630936"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a:solidFill>
                  <a:schemeClr val="bg1"/>
                </a:solidFill>
              </a:defRPr>
            </a:lvl1pPr>
          </a:lstStyle>
          <a:p>
            <a:r>
              <a:rPr lang="en-US" dirty="0"/>
              <a:t>IBM Security / © 2021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140203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268869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818895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111565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4049910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930617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44530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274151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861345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260960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931737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885339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737147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60795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47445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481482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9150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4094868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2501093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08996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63135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17003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3418965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607099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1067510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r>
              <a:rPr lang="en-US" dirty="0"/>
              <a:t>Refer back often to download the latest IBM Security Template: https://security-design-guide.stage1.mybluemix.net/brand/essentials/marketing-assets/#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dirty="0"/>
              <a:t>IBM Security / © 2021 IBM Corporation</a:t>
            </a:r>
          </a:p>
        </p:txBody>
      </p:sp>
    </p:spTree>
    <p:extLst>
      <p:ext uri="{BB962C8B-B14F-4D97-AF65-F5344CB8AC3E}">
        <p14:creationId xmlns:p14="http://schemas.microsoft.com/office/powerpoint/2010/main" val="2869346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053009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3689708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939727"/>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3430230068"/>
              </p:ext>
            </p:extLst>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dirty="0"/>
              <a:t>IBM Security / © IBM Corporation 2021</a:t>
            </a:r>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7185060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dirty="0"/>
              <a:t>IBM Security / © IBM Corporation 2021</a:t>
            </a:r>
          </a:p>
        </p:txBody>
      </p:sp>
    </p:spTree>
    <p:extLst>
      <p:ext uri="{BB962C8B-B14F-4D97-AF65-F5344CB8AC3E}">
        <p14:creationId xmlns:p14="http://schemas.microsoft.com/office/powerpoint/2010/main" val="727060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91163104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25623705"/>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srcRect l="20000" t="37121" b="22795"/>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619733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0414793"/>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995260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575291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1204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295903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73626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47373489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686899958"/>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06867436"/>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04156175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24811597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0657594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dirty="0"/>
              <a:t>IBM Security / © IBM Corporation 2021</a:t>
            </a:r>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233896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dirty="0"/>
              <a:t>IBM Security / © IBM Corporation 2021</a:t>
            </a:r>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94843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90684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107540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834848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dirty="0"/>
              <a:t>IBM Security / © IBM Corporation 2021</a:t>
            </a:r>
          </a:p>
        </p:txBody>
      </p:sp>
    </p:spTree>
    <p:extLst>
      <p:ext uri="{BB962C8B-B14F-4D97-AF65-F5344CB8AC3E}">
        <p14:creationId xmlns:p14="http://schemas.microsoft.com/office/powerpoint/2010/main" val="4190174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Tree>
    <p:extLst>
      <p:ext uri="{BB962C8B-B14F-4D97-AF65-F5344CB8AC3E}">
        <p14:creationId xmlns:p14="http://schemas.microsoft.com/office/powerpoint/2010/main" val="39288869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09611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Tree>
    <p:extLst>
      <p:ext uri="{BB962C8B-B14F-4D97-AF65-F5344CB8AC3E}">
        <p14:creationId xmlns:p14="http://schemas.microsoft.com/office/powerpoint/2010/main" val="37164083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67"/>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dirty="0"/>
              <a:t>IBM Security / © IBM Corporation 2021</a:t>
            </a:r>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8343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36907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2249384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dirty="0"/>
              <a:t>IBM Security / © IBM Corporation 2021</a:t>
            </a:r>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42911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2041574"/>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dirty="0"/>
              <a:t>IBM Security / © IBM Corporation 2021</a:t>
            </a:r>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9404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604844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srcRect l="29222" r="10778" b="40000"/>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74704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82296"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71673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6845182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ck Bkgd - Mandatory Thank You Slide">
    <p:spTree>
      <p:nvGrpSpPr>
        <p:cNvPr id="1" name=""/>
        <p:cNvGrpSpPr/>
        <p:nvPr/>
      </p:nvGrpSpPr>
      <p:grpSpPr>
        <a:xfrm>
          <a:off x="0" y="0"/>
          <a:ext cx="0" cy="0"/>
          <a:chOff x="0" y="0"/>
          <a:chExt cx="0" cy="0"/>
        </a:xfrm>
      </p:grpSpPr>
      <p:sp>
        <p:nvSpPr>
          <p:cNvPr id="1597" name="Text Placeholder 4"/>
          <p:cNvSpPr txBox="1"/>
          <p:nvPr/>
        </p:nvSpPr>
        <p:spPr>
          <a:xfrm>
            <a:off x="4784890" y="1395566"/>
            <a:ext cx="4142719"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21</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sp>
        <p:nvSpPr>
          <p:cNvPr id="57" name="Text Placeholder 5">
            <a:extLst>
              <a:ext uri="{FF2B5EF4-FFF2-40B4-BE49-F238E27FC236}">
                <a16:creationId xmlns:a16="http://schemas.microsoft.com/office/drawing/2014/main" id="{E57C1B4D-5D08-354E-8B55-319D72F3B98C}"/>
              </a:ext>
            </a:extLst>
          </p:cNvPr>
          <p:cNvSpPr txBox="1">
            <a:spLocks/>
          </p:cNvSpPr>
          <p:nvPr userDrawn="1"/>
        </p:nvSpPr>
        <p:spPr>
          <a:xfrm>
            <a:off x="216390" y="1395566"/>
            <a:ext cx="4155583" cy="2357702"/>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IBM Plex Sans" panose="020B0503050203000203" pitchFamily="34" charset="0"/>
              </a:rPr>
              <a:t>Follow us on:</a:t>
            </a:r>
          </a:p>
          <a:p>
            <a:pPr defTabSz="914400"/>
            <a:r>
              <a:rPr lang="en-US" b="0" i="0" kern="0" dirty="0">
                <a:solidFill>
                  <a:schemeClr val="accent2"/>
                </a:solidFill>
                <a:latin typeface="IBM Plex Sans" panose="020B0503050203000203" pitchFamily="34" charset="0"/>
                <a:hlinkClick r:id="rId4">
                  <a:extLst>
                    <a:ext uri="{A12FA001-AC4F-418D-AE19-62706E023703}">
                      <ahyp:hlinkClr xmlns:ahyp="http://schemas.microsoft.com/office/drawing/2018/hyperlinkcolor" val="tx"/>
                    </a:ext>
                  </a:extLst>
                </a:hlinkClick>
              </a:rPr>
              <a:t>ibm.com/security</a:t>
            </a:r>
            <a:endParaRPr lang="en-US" b="0" i="0" kern="0" dirty="0">
              <a:solidFill>
                <a:schemeClr val="accent2"/>
              </a:solidFill>
              <a:latin typeface="IBM Plex Sans" panose="020B0503050203000203" pitchFamily="34" charset="0"/>
            </a:endParaRPr>
          </a:p>
          <a:p>
            <a:pPr defTabSz="914400"/>
            <a:r>
              <a:rPr lang="en-US" b="0" i="0" kern="0" dirty="0">
                <a:solidFill>
                  <a:schemeClr val="accent2"/>
                </a:solidFill>
                <a:latin typeface="IBM Plex Sans" panose="020B0503050203000203" pitchFamily="34" charset="0"/>
                <a:hlinkClick r:id="rId5">
                  <a:extLst>
                    <a:ext uri="{A12FA001-AC4F-418D-AE19-62706E023703}">
                      <ahyp:hlinkClr xmlns:ahyp="http://schemas.microsoft.com/office/drawing/2018/hyperlinkcolor" val="tx"/>
                    </a:ext>
                  </a:extLst>
                </a:hlinkClick>
              </a:rPr>
              <a:t>securityintelligence.com</a:t>
            </a:r>
            <a:endParaRPr lang="en-US" b="0" i="0" kern="0" dirty="0">
              <a:solidFill>
                <a:schemeClr val="accent2"/>
              </a:solidFill>
              <a:latin typeface="IBM Plex Sans" panose="020B0503050203000203" pitchFamily="34" charset="0"/>
            </a:endParaRPr>
          </a:p>
          <a:p>
            <a:pPr defTabSz="914400"/>
            <a:r>
              <a:rPr lang="en-US" b="0" i="0" kern="0" dirty="0">
                <a:solidFill>
                  <a:schemeClr val="accent2"/>
                </a:solidFill>
                <a:latin typeface="IBM Plex Sans" panose="020B0503050203000203" pitchFamily="34" charset="0"/>
                <a:hlinkClick r:id="rId6">
                  <a:extLst>
                    <a:ext uri="{A12FA001-AC4F-418D-AE19-62706E023703}">
                      <ahyp:hlinkClr xmlns:ahyp="http://schemas.microsoft.com/office/drawing/2018/hyperlinkcolor" val="tx"/>
                    </a:ext>
                  </a:extLst>
                </a:hlinkClick>
              </a:rPr>
              <a:t>ibm.com/security/community</a:t>
            </a:r>
            <a:endParaRPr lang="en-US" b="0" i="0" kern="0" dirty="0">
              <a:solidFill>
                <a:schemeClr val="accent2"/>
              </a:solidFill>
              <a:latin typeface="IBM Plex Sans" panose="020B0503050203000203" pitchFamily="34" charset="0"/>
            </a:endParaRPr>
          </a:p>
          <a:p>
            <a:pPr defTabSz="914400"/>
            <a:r>
              <a:rPr lang="en-US" b="0" i="0" kern="0" dirty="0">
                <a:solidFill>
                  <a:schemeClr val="accent2"/>
                </a:solidFill>
                <a:latin typeface="IBM Plex Sans" panose="020B0503050203000203" pitchFamily="34" charset="0"/>
                <a:hlinkClick r:id="rId7">
                  <a:extLst>
                    <a:ext uri="{A12FA001-AC4F-418D-AE19-62706E023703}">
                      <ahyp:hlinkClr xmlns:ahyp="http://schemas.microsoft.com/office/drawing/2018/hyperlinkcolor" val="tx"/>
                    </a:ext>
                  </a:extLst>
                </a:hlinkClick>
              </a:rPr>
              <a:t>xforce.ibmcloud.com</a:t>
            </a:r>
            <a:endParaRPr lang="en-US" b="0" i="0" kern="0" dirty="0">
              <a:solidFill>
                <a:schemeClr val="accent2"/>
              </a:solidFill>
              <a:latin typeface="IBM Plex Sans" panose="020B0503050203000203" pitchFamily="34" charset="0"/>
            </a:endParaRPr>
          </a:p>
          <a:p>
            <a:pPr defTabSz="914400"/>
            <a:r>
              <a:rPr lang="en-US" b="0" i="0" kern="0" dirty="0">
                <a:solidFill>
                  <a:schemeClr val="accent2"/>
                </a:solidFill>
                <a:latin typeface="IBM Plex Sans" panose="020B0503050203000203" pitchFamily="34" charset="0"/>
                <a:hlinkClick r:id="rId8">
                  <a:extLst>
                    <a:ext uri="{A12FA001-AC4F-418D-AE19-62706E023703}">
                      <ahyp:hlinkClr xmlns:ahyp="http://schemas.microsoft.com/office/drawing/2018/hyperlinkcolor" val="tx"/>
                    </a:ext>
                  </a:extLst>
                </a:hlinkClick>
              </a:rPr>
              <a:t>@ibmsecurity</a:t>
            </a:r>
            <a:endParaRPr lang="en-US" b="0" i="0" kern="0" dirty="0">
              <a:solidFill>
                <a:schemeClr val="accent2"/>
              </a:solidFill>
              <a:latin typeface="IBM Plex Sans" panose="020B0503050203000203" pitchFamily="34" charset="0"/>
            </a:endParaRPr>
          </a:p>
          <a:p>
            <a:pPr defTabSz="914400"/>
            <a:r>
              <a:rPr lang="en-US" b="0" i="0" kern="0" dirty="0">
                <a:solidFill>
                  <a:schemeClr val="accent2"/>
                </a:solidFill>
                <a:latin typeface="IBM Plex Sans" panose="020B0503050203000203" pitchFamily="34" charset="0"/>
                <a:hlinkClick r:id="rId9">
                  <a:extLst>
                    <a:ext uri="{A12FA001-AC4F-418D-AE19-62706E023703}">
                      <ahyp:hlinkClr xmlns:ahyp="http://schemas.microsoft.com/office/drawing/2018/hyperlinkcolor" val="tx"/>
                    </a:ext>
                  </a:extLst>
                </a:hlinkClick>
              </a:rPr>
              <a:t>youtube.com/ibmsecurity</a:t>
            </a:r>
            <a:endParaRPr lang="en-US" b="0" i="0" kern="0" dirty="0">
              <a:solidFill>
                <a:schemeClr val="accent2"/>
              </a:solidFill>
              <a:latin typeface="IBM Plex Sans" panose="020B0503050203000203" pitchFamily="34" charset="0"/>
            </a:endParaRPr>
          </a:p>
        </p:txBody>
      </p:sp>
      <p:sp>
        <p:nvSpPr>
          <p:cNvPr id="58" name="Title 1">
            <a:extLst>
              <a:ext uri="{FF2B5EF4-FFF2-40B4-BE49-F238E27FC236}">
                <a16:creationId xmlns:a16="http://schemas.microsoft.com/office/drawing/2014/main" id="{769989D0-5257-1E44-9FD9-8A790A19A190}"/>
              </a:ext>
            </a:extLst>
          </p:cNvPr>
          <p:cNvSpPr txBox="1">
            <a:spLocks/>
          </p:cNvSpPr>
          <p:nvPr userDrawn="1"/>
        </p:nvSpPr>
        <p:spPr>
          <a:xfrm>
            <a:off x="178783" y="168828"/>
            <a:ext cx="4196367" cy="61539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solidFill>
                  <a:schemeClr val="bg1"/>
                </a:solidFill>
              </a:rPr>
              <a:t>Thank you</a:t>
            </a:r>
          </a:p>
        </p:txBody>
      </p:sp>
    </p:spTree>
    <p:extLst>
      <p:ext uri="{BB962C8B-B14F-4D97-AF65-F5344CB8AC3E}">
        <p14:creationId xmlns:p14="http://schemas.microsoft.com/office/powerpoint/2010/main" val="285821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srcRect l="29222" r="10778" b="40000"/>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5635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3174139"/>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01735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306102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26382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Security / © IBM Corporation 2021</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742451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dirty="0"/>
              <a:t>IBM Security / © IBM Corporation 2021</a:t>
            </a:r>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74" r:id="rId1"/>
    <p:sldLayoutId id="2147483825" r:id="rId2"/>
    <p:sldLayoutId id="2147483973" r:id="rId3"/>
    <p:sldLayoutId id="2147483975" r:id="rId4"/>
    <p:sldLayoutId id="2147483976" r:id="rId5"/>
    <p:sldLayoutId id="2147483983" r:id="rId6"/>
    <p:sldLayoutId id="2147483978" r:id="rId7"/>
    <p:sldLayoutId id="2147483979" r:id="rId8"/>
    <p:sldLayoutId id="2147483980" r:id="rId9"/>
    <p:sldLayoutId id="2147483981" r:id="rId10"/>
    <p:sldLayoutId id="2147483982" r:id="rId11"/>
    <p:sldLayoutId id="2147483984" r:id="rId12"/>
    <p:sldLayoutId id="2147483985" r:id="rId13"/>
    <p:sldLayoutId id="2147483986" r:id="rId14"/>
    <p:sldLayoutId id="2147483988" r:id="rId15"/>
    <p:sldLayoutId id="2147483989" r:id="rId16"/>
    <p:sldLayoutId id="2147483990" r:id="rId17"/>
    <p:sldLayoutId id="2147483991" r:id="rId18"/>
    <p:sldLayoutId id="2147483992" r:id="rId19"/>
    <p:sldLayoutId id="2147483994" r:id="rId20"/>
    <p:sldLayoutId id="2147483995" r:id="rId21"/>
    <p:sldLayoutId id="2147483997" r:id="rId22"/>
    <p:sldLayoutId id="2147483998" r:id="rId23"/>
    <p:sldLayoutId id="2147483999" r:id="rId24"/>
    <p:sldLayoutId id="2147484000" r:id="rId25"/>
    <p:sldLayoutId id="2147484001" r:id="rId26"/>
    <p:sldLayoutId id="2147483828" r:id="rId27"/>
    <p:sldLayoutId id="2147484002" r:id="rId28"/>
    <p:sldLayoutId id="2147484003" r:id="rId29"/>
    <p:sldLayoutId id="2147484004" r:id="rId30"/>
    <p:sldLayoutId id="2147484022" r:id="rId31"/>
    <p:sldLayoutId id="2147484006" r:id="rId32"/>
    <p:sldLayoutId id="2147484007" r:id="rId33"/>
    <p:sldLayoutId id="2147484008" r:id="rId34"/>
    <p:sldLayoutId id="2147484009" r:id="rId35"/>
    <p:sldLayoutId id="2147484010" r:id="rId36"/>
    <p:sldLayoutId id="2147484024" r:id="rId37"/>
    <p:sldLayoutId id="2147484023" r:id="rId38"/>
    <p:sldLayoutId id="2147484013" r:id="rId39"/>
    <p:sldLayoutId id="2147484014" r:id="rId40"/>
    <p:sldLayoutId id="2147484015" r:id="rId41"/>
    <p:sldLayoutId id="2147484016" r:id="rId42"/>
    <p:sldLayoutId id="2147484018" r:id="rId43"/>
    <p:sldLayoutId id="2147484017" r:id="rId44"/>
    <p:sldLayoutId id="2147484019" r:id="rId45"/>
    <p:sldLayoutId id="2147484021" r:id="rId46"/>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userDrawn="1">
          <p15:clr>
            <a:srgbClr val="F26B43"/>
          </p15:clr>
        </p15:guide>
        <p15:guide id="2" pos="129" userDrawn="1">
          <p15:clr>
            <a:srgbClr val="F26B43"/>
          </p15:clr>
        </p15:guide>
        <p15:guide id="3" pos="5634" userDrawn="1">
          <p15:clr>
            <a:srgbClr val="F26B43"/>
          </p15:clr>
        </p15:guide>
        <p15:guide id="4" orient="horz" pos="2746" userDrawn="1">
          <p15:clr>
            <a:srgbClr val="F26B43"/>
          </p15:clr>
        </p15:guide>
        <p15:guide id="5" orient="horz" pos="3114" userDrawn="1">
          <p15:clr>
            <a:srgbClr val="F26B43"/>
          </p15:clr>
        </p15:guide>
        <p15:guide id="6" pos="2880">
          <p15:clr>
            <a:srgbClr val="F26B43"/>
          </p15:clr>
        </p15:guide>
        <p15:guide id="7" pos="2754" userDrawn="1">
          <p15:clr>
            <a:srgbClr val="F26B43"/>
          </p15:clr>
        </p15:guide>
        <p15:guide id="8" pos="1440">
          <p15:clr>
            <a:srgbClr val="F26B43"/>
          </p15:clr>
        </p15:guide>
        <p15:guide id="9" pos="3009" userDrawn="1">
          <p15:clr>
            <a:srgbClr val="F26B43"/>
          </p15:clr>
        </p15:guide>
        <p15:guide id="10" pos="1314" userDrawn="1">
          <p15:clr>
            <a:srgbClr val="F26B43"/>
          </p15:clr>
        </p15:guide>
        <p15:guide id="11" pos="1569" userDrawn="1">
          <p15:clr>
            <a:srgbClr val="F26B43"/>
          </p15:clr>
        </p15:guide>
        <p15:guide id="12" pos="4320" userDrawn="1">
          <p15:clr>
            <a:srgbClr val="F26B43"/>
          </p15:clr>
        </p15:guide>
        <p15:guide id="13" pos="4191" userDrawn="1">
          <p15:clr>
            <a:srgbClr val="F26B43"/>
          </p15:clr>
        </p15:guide>
        <p15:guide id="14" pos="4449" userDrawn="1">
          <p15:clr>
            <a:srgbClr val="F26B43"/>
          </p15:clr>
        </p15:guide>
        <p15:guide id="15" orient="horz" pos="494" userDrawn="1">
          <p15:clr>
            <a:srgbClr val="F26B43"/>
          </p15:clr>
        </p15:guide>
        <p15:guide id="18" orient="horz" pos="1620">
          <p15:clr>
            <a:srgbClr val="F26B43"/>
          </p15:clr>
        </p15:guide>
        <p15:guide id="19" orient="horz" pos="1247" userDrawn="1">
          <p15:clr>
            <a:srgbClr val="F26B43"/>
          </p15:clr>
        </p15:guide>
        <p15:guide id="20" orient="horz" pos="1996" userDrawn="1">
          <p15:clr>
            <a:srgbClr val="F26B43"/>
          </p15:clr>
        </p15:guide>
        <p15:guide id="21" orient="horz" pos="2364" userDrawn="1">
          <p15:clr>
            <a:srgbClr val="F26B43"/>
          </p15:clr>
        </p15:guide>
        <p15:guide id="22" orient="horz" pos="8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C7096-1B36-9444-8C3E-CDE294254ED4}"/>
              </a:ext>
            </a:extLst>
          </p:cNvPr>
          <p:cNvSpPr>
            <a:spLocks noGrp="1"/>
          </p:cNvSpPr>
          <p:nvPr>
            <p:ph type="title"/>
          </p:nvPr>
        </p:nvSpPr>
        <p:spPr/>
        <p:txBody>
          <a:bodyPr/>
          <a:lstStyle/>
          <a:p>
            <a:r>
              <a:rPr lang="en-US" dirty="0"/>
              <a:t>Installation Guide</a:t>
            </a:r>
            <a:br>
              <a:rPr lang="en-US" dirty="0"/>
            </a:br>
            <a:r>
              <a:rPr lang="en-US" sz="1400" b="1" dirty="0">
                <a:latin typeface="IBM Plex Sans SemiBold" panose="020B0503050203000203" pitchFamily="34" charset="0"/>
              </a:rPr>
              <a:t>Martin Alvarez</a:t>
            </a:r>
            <a:br>
              <a:rPr lang="en-US" sz="1400" dirty="0"/>
            </a:br>
            <a:r>
              <a:rPr lang="en-US" sz="1400" dirty="0">
                <a:latin typeface="IBM Plex Sans" panose="020B0503050203000203" pitchFamily="34" charset="0"/>
              </a:rPr>
              <a:t>Cyber Security Consultant Intern</a:t>
            </a:r>
          </a:p>
        </p:txBody>
      </p:sp>
    </p:spTree>
    <p:extLst>
      <p:ext uri="{BB962C8B-B14F-4D97-AF65-F5344CB8AC3E}">
        <p14:creationId xmlns:p14="http://schemas.microsoft.com/office/powerpoint/2010/main" val="3971113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10</a:t>
            </a:fld>
            <a:endParaRPr lang="en-US" dirty="0"/>
          </a:p>
        </p:txBody>
      </p:sp>
      <p:pic>
        <p:nvPicPr>
          <p:cNvPr id="12" name="Picture 11" descr="Graphical user interface, text, application, email&#10;&#10;Description automatically generated">
            <a:extLst>
              <a:ext uri="{FF2B5EF4-FFF2-40B4-BE49-F238E27FC236}">
                <a16:creationId xmlns:a16="http://schemas.microsoft.com/office/drawing/2014/main" id="{20FB8D32-E5F0-2C4E-9C50-3D5D53F7AF35}"/>
              </a:ext>
            </a:extLst>
          </p:cNvPr>
          <p:cNvPicPr>
            <a:picLocks noChangeAspect="1"/>
          </p:cNvPicPr>
          <p:nvPr/>
        </p:nvPicPr>
        <p:blipFill>
          <a:blip r:embed="rId3"/>
          <a:stretch>
            <a:fillRect/>
          </a:stretch>
        </p:blipFill>
        <p:spPr>
          <a:xfrm>
            <a:off x="0" y="0"/>
            <a:ext cx="7789333" cy="1735216"/>
          </a:xfrm>
          <a:prstGeom prst="rect">
            <a:avLst/>
          </a:prstGeom>
        </p:spPr>
      </p:pic>
      <p:pic>
        <p:nvPicPr>
          <p:cNvPr id="5" name="Picture 4" descr="Table&#10;&#10;Description automatically generated">
            <a:extLst>
              <a:ext uri="{FF2B5EF4-FFF2-40B4-BE49-F238E27FC236}">
                <a16:creationId xmlns:a16="http://schemas.microsoft.com/office/drawing/2014/main" id="{D3D58844-77C9-2349-BAD9-E82B74A8BA70}"/>
              </a:ext>
            </a:extLst>
          </p:cNvPr>
          <p:cNvPicPr>
            <a:picLocks noChangeAspect="1"/>
          </p:cNvPicPr>
          <p:nvPr/>
        </p:nvPicPr>
        <p:blipFill>
          <a:blip r:embed="rId4"/>
          <a:stretch>
            <a:fillRect/>
          </a:stretch>
        </p:blipFill>
        <p:spPr>
          <a:xfrm>
            <a:off x="0" y="2077663"/>
            <a:ext cx="3596083" cy="2752104"/>
          </a:xfrm>
          <a:prstGeom prst="rect">
            <a:avLst/>
          </a:prstGeom>
        </p:spPr>
      </p:pic>
      <p:sp>
        <p:nvSpPr>
          <p:cNvPr id="13" name="Text Placeholder 4">
            <a:extLst>
              <a:ext uri="{FF2B5EF4-FFF2-40B4-BE49-F238E27FC236}">
                <a16:creationId xmlns:a16="http://schemas.microsoft.com/office/drawing/2014/main" id="{B941BA0B-DD3B-B24A-897C-74CD8EFC58EF}"/>
              </a:ext>
            </a:extLst>
          </p:cNvPr>
          <p:cNvSpPr txBox="1">
            <a:spLocks/>
          </p:cNvSpPr>
          <p:nvPr/>
        </p:nvSpPr>
        <p:spPr>
          <a:xfrm>
            <a:off x="4359655" y="2077663"/>
            <a:ext cx="4177399" cy="300836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defTabSz="914400"/>
            <a:r>
              <a:rPr lang="en-US" sz="1200" kern="0" dirty="0"/>
              <a:t>Click on “API access” then ”API clients” and click on the blue button to add a new API client</a:t>
            </a:r>
          </a:p>
          <a:p>
            <a:pPr lvl="1" defTabSz="914400"/>
            <a:r>
              <a:rPr lang="en-US" sz="1200" kern="0" dirty="0"/>
              <a:t>Select all entitlements and leave all the other settings as default until you get to the last page</a:t>
            </a:r>
          </a:p>
          <a:p>
            <a:pPr lvl="1" defTabSz="914400"/>
            <a:r>
              <a:rPr lang="en-US" sz="1200" kern="0" dirty="0"/>
              <a:t>Add bullet here explaining they can put in proper entitlements according to their needs</a:t>
            </a:r>
          </a:p>
        </p:txBody>
      </p:sp>
    </p:spTree>
    <p:extLst>
      <p:ext uri="{BB962C8B-B14F-4D97-AF65-F5344CB8AC3E}">
        <p14:creationId xmlns:p14="http://schemas.microsoft.com/office/powerpoint/2010/main" val="2050556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3" name="Text Placeholder 4">
            <a:extLst>
              <a:ext uri="{FF2B5EF4-FFF2-40B4-BE49-F238E27FC236}">
                <a16:creationId xmlns:a16="http://schemas.microsoft.com/office/drawing/2014/main" id="{B941BA0B-DD3B-B24A-897C-74CD8EFC58EF}"/>
              </a:ext>
            </a:extLst>
          </p:cNvPr>
          <p:cNvSpPr txBox="1">
            <a:spLocks/>
          </p:cNvSpPr>
          <p:nvPr/>
        </p:nvSpPr>
        <p:spPr>
          <a:xfrm>
            <a:off x="2598588" y="470081"/>
            <a:ext cx="4177399" cy="300836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lvl="1" defTabSz="914400"/>
            <a:r>
              <a:rPr lang="en-US" sz="1200" kern="0" dirty="0"/>
              <a:t>Give your client a name and then click “Create API client”</a:t>
            </a:r>
          </a:p>
          <a:p>
            <a:pPr lvl="1" defTabSz="914400"/>
            <a:r>
              <a:rPr lang="en-US" sz="1200" kern="0" dirty="0"/>
              <a:t>Click on the pencil to edit information about your client</a:t>
            </a:r>
          </a:p>
          <a:p>
            <a:pPr lvl="1" defTabSz="914400"/>
            <a:r>
              <a:rPr lang="en-US" sz="1200" kern="0" dirty="0"/>
              <a:t>Scroll down to the API credentials section, you will need the client ID and client secret for the next part</a:t>
            </a:r>
          </a:p>
        </p:txBody>
      </p:sp>
      <p:pic>
        <p:nvPicPr>
          <p:cNvPr id="6" name="Picture 5" descr="Graphical user interface, application&#10;&#10;Description automatically generated">
            <a:extLst>
              <a:ext uri="{FF2B5EF4-FFF2-40B4-BE49-F238E27FC236}">
                <a16:creationId xmlns:a16="http://schemas.microsoft.com/office/drawing/2014/main" id="{97F153C3-F0D7-E94E-A919-7CE9D304D7A3}"/>
              </a:ext>
            </a:extLst>
          </p:cNvPr>
          <p:cNvPicPr>
            <a:picLocks noChangeAspect="1"/>
          </p:cNvPicPr>
          <p:nvPr/>
        </p:nvPicPr>
        <p:blipFill>
          <a:blip r:embed="rId3"/>
          <a:stretch>
            <a:fillRect/>
          </a:stretch>
        </p:blipFill>
        <p:spPr>
          <a:xfrm>
            <a:off x="270518" y="1953372"/>
            <a:ext cx="2480312" cy="2608163"/>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04392D3-BC28-9E4A-BB82-BA689F691E34}"/>
              </a:ext>
            </a:extLst>
          </p:cNvPr>
          <p:cNvPicPr>
            <a:picLocks noChangeAspect="1"/>
          </p:cNvPicPr>
          <p:nvPr/>
        </p:nvPicPr>
        <p:blipFill>
          <a:blip r:embed="rId4"/>
          <a:stretch>
            <a:fillRect/>
          </a:stretch>
        </p:blipFill>
        <p:spPr>
          <a:xfrm>
            <a:off x="6422484" y="2250171"/>
            <a:ext cx="1765300" cy="220345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3768B927-8BAA-2B4B-96E3-BFA90CC6D511}"/>
              </a:ext>
            </a:extLst>
          </p:cNvPr>
          <p:cNvPicPr>
            <a:picLocks noChangeAspect="1"/>
          </p:cNvPicPr>
          <p:nvPr/>
        </p:nvPicPr>
        <p:blipFill rotWithShape="1">
          <a:blip r:embed="rId5"/>
          <a:srcRect l="8685" t="5897" r="15884" b="6694"/>
          <a:stretch/>
        </p:blipFill>
        <p:spPr>
          <a:xfrm>
            <a:off x="3540585" y="1941179"/>
            <a:ext cx="2062829" cy="2280997"/>
          </a:xfrm>
          <a:prstGeom prst="rect">
            <a:avLst/>
          </a:prstGeom>
        </p:spPr>
      </p:pic>
    </p:spTree>
    <p:extLst>
      <p:ext uri="{BB962C8B-B14F-4D97-AF65-F5344CB8AC3E}">
        <p14:creationId xmlns:p14="http://schemas.microsoft.com/office/powerpoint/2010/main" val="3519082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200586" y="659809"/>
            <a:ext cx="4177399" cy="3008361"/>
          </a:xfrm>
        </p:spPr>
        <p:txBody>
          <a:bodyPr/>
          <a:lstStyle/>
          <a:p>
            <a:r>
              <a:rPr lang="en-US" dirty="0"/>
              <a:t>In the same directory you ran the “npm install commands”, create a document and call it “</a:t>
            </a:r>
            <a:r>
              <a:rPr lang="en-US" dirty="0" err="1"/>
              <a:t>env.js</a:t>
            </a:r>
            <a:r>
              <a:rPr lang="en-US" dirty="0"/>
              <a:t>”</a:t>
            </a:r>
          </a:p>
        </p:txBody>
      </p:sp>
      <p:pic>
        <p:nvPicPr>
          <p:cNvPr id="13" name="Picture 12">
            <a:extLst>
              <a:ext uri="{FF2B5EF4-FFF2-40B4-BE49-F238E27FC236}">
                <a16:creationId xmlns:a16="http://schemas.microsoft.com/office/drawing/2014/main" id="{0DC0D5CE-8D8A-9044-A233-F154CF4DE0E1}"/>
              </a:ext>
            </a:extLst>
          </p:cNvPr>
          <p:cNvPicPr>
            <a:picLocks noChangeAspect="1"/>
          </p:cNvPicPr>
          <p:nvPr/>
        </p:nvPicPr>
        <p:blipFill>
          <a:blip r:embed="rId3"/>
          <a:stretch>
            <a:fillRect/>
          </a:stretch>
        </p:blipFill>
        <p:spPr>
          <a:xfrm>
            <a:off x="200586" y="1245305"/>
            <a:ext cx="2921000" cy="254000"/>
          </a:xfrm>
          <a:prstGeom prst="rect">
            <a:avLst/>
          </a:prstGeom>
        </p:spPr>
      </p:pic>
      <p:sp>
        <p:nvSpPr>
          <p:cNvPr id="17" name="Text Placeholder 6">
            <a:extLst>
              <a:ext uri="{FF2B5EF4-FFF2-40B4-BE49-F238E27FC236}">
                <a16:creationId xmlns:a16="http://schemas.microsoft.com/office/drawing/2014/main" id="{61C86DC2-33A6-6645-A543-BE5E9B460819}"/>
              </a:ext>
            </a:extLst>
          </p:cNvPr>
          <p:cNvSpPr txBox="1">
            <a:spLocks/>
          </p:cNvSpPr>
          <p:nvPr/>
        </p:nvSpPr>
        <p:spPr>
          <a:xfrm>
            <a:off x="200586" y="1829083"/>
            <a:ext cx="4541661" cy="300836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At minimum, you need to populate the tenant section with the necessary information (</a:t>
            </a:r>
            <a:r>
              <a:rPr lang="en-US" kern="0" dirty="0" err="1"/>
              <a:t>ui</a:t>
            </a:r>
            <a:r>
              <a:rPr lang="en-US" kern="0" dirty="0"/>
              <a:t>, id, secret)</a:t>
            </a:r>
          </a:p>
          <a:p>
            <a:pPr defTabSz="914400"/>
            <a:r>
              <a:rPr lang="en-US" kern="0" dirty="0"/>
              <a:t>If you are going to add a large number of users, fill in the input field as well.</a:t>
            </a:r>
          </a:p>
          <a:p>
            <a:pPr defTabSz="914400"/>
            <a:r>
              <a:rPr lang="en-US" kern="0" dirty="0"/>
              <a:t>There are 5 log levels, set it to error for normal use cases, set it to debug if you run into issues and are trying to fix something, set to log if you want to see all information (including all other log levels)</a:t>
            </a:r>
          </a:p>
          <a:p>
            <a:pPr defTabSz="914400"/>
            <a:r>
              <a:rPr lang="en-US" kern="0" dirty="0"/>
              <a:t>**Note: if you want to import a large number of users, specify the .csv file path in the value for </a:t>
            </a:r>
            <a:r>
              <a:rPr lang="en-US" kern="0" dirty="0" err="1"/>
              <a:t>fname</a:t>
            </a:r>
            <a:r>
              <a:rPr lang="en-US" kern="0" dirty="0"/>
              <a:t> in input</a:t>
            </a:r>
          </a:p>
        </p:txBody>
      </p:sp>
      <p:pic>
        <p:nvPicPr>
          <p:cNvPr id="8" name="Picture 7" descr="Text&#10;&#10;Description automatically generated">
            <a:extLst>
              <a:ext uri="{FF2B5EF4-FFF2-40B4-BE49-F238E27FC236}">
                <a16:creationId xmlns:a16="http://schemas.microsoft.com/office/drawing/2014/main" id="{833FDF1D-D676-4243-8C6E-1A34380421E9}"/>
              </a:ext>
            </a:extLst>
          </p:cNvPr>
          <p:cNvPicPr>
            <a:picLocks noChangeAspect="1"/>
          </p:cNvPicPr>
          <p:nvPr/>
        </p:nvPicPr>
        <p:blipFill rotWithShape="1">
          <a:blip r:embed="rId4"/>
          <a:srcRect r="23323"/>
          <a:stretch/>
        </p:blipFill>
        <p:spPr>
          <a:xfrm>
            <a:off x="4993979" y="685432"/>
            <a:ext cx="4004748" cy="3772636"/>
          </a:xfrm>
          <a:prstGeom prst="rect">
            <a:avLst/>
          </a:prstGeom>
        </p:spPr>
      </p:pic>
    </p:spTree>
    <p:extLst>
      <p:ext uri="{BB962C8B-B14F-4D97-AF65-F5344CB8AC3E}">
        <p14:creationId xmlns:p14="http://schemas.microsoft.com/office/powerpoint/2010/main" val="3429937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0191" y="1063935"/>
            <a:ext cx="7936523" cy="3008361"/>
          </a:xfrm>
        </p:spPr>
        <p:txBody>
          <a:bodyPr/>
          <a:lstStyle/>
          <a:p>
            <a:pPr algn="ctr"/>
            <a:r>
              <a:rPr lang="en-US" dirty="0"/>
              <a:t>You will receive a zip file containing the source code. Put it inside of the same directory we have been working in using the mv command (mv </a:t>
            </a:r>
            <a:r>
              <a:rPr lang="en-US" dirty="0" err="1"/>
              <a:t>currentLocation</a:t>
            </a:r>
            <a:r>
              <a:rPr lang="en-US" dirty="0"/>
              <a:t> destination). Run the following commands:</a:t>
            </a:r>
          </a:p>
          <a:p>
            <a:pPr algn="ctr"/>
            <a:r>
              <a:rPr lang="en-US" dirty="0"/>
              <a:t>unzip </a:t>
            </a:r>
            <a:r>
              <a:rPr lang="en-US" dirty="0" err="1"/>
              <a:t>src.zip</a:t>
            </a:r>
            <a:endParaRPr lang="en-US" dirty="0"/>
          </a:p>
          <a:p>
            <a:pPr algn="ctr"/>
            <a:r>
              <a:rPr lang="en-US" dirty="0"/>
              <a:t>rm </a:t>
            </a:r>
            <a:r>
              <a:rPr lang="en-US" dirty="0" err="1"/>
              <a:t>src.zip</a:t>
            </a:r>
            <a:endParaRPr lang="en-US" dirty="0"/>
          </a:p>
          <a:p>
            <a:pPr algn="ctr"/>
            <a:r>
              <a:rPr lang="en-US" dirty="0"/>
              <a:t>After this, your directory should resemble the following: </a:t>
            </a:r>
          </a:p>
          <a:p>
            <a:pPr algn="ctr"/>
            <a:endParaRPr lang="en-US" dirty="0"/>
          </a:p>
          <a:p>
            <a:pPr algn="ctr"/>
            <a:endParaRPr lang="en-US" dirty="0"/>
          </a:p>
          <a:p>
            <a:pPr algn="ctr"/>
            <a:r>
              <a:rPr lang="en-US" dirty="0"/>
              <a:t>You are now ready to start using our tools</a:t>
            </a:r>
          </a:p>
        </p:txBody>
      </p:sp>
      <p:pic>
        <p:nvPicPr>
          <p:cNvPr id="5" name="Picture 4">
            <a:extLst>
              <a:ext uri="{FF2B5EF4-FFF2-40B4-BE49-F238E27FC236}">
                <a16:creationId xmlns:a16="http://schemas.microsoft.com/office/drawing/2014/main" id="{3EA74818-6CB6-BE44-84A7-9652727E41F6}"/>
              </a:ext>
            </a:extLst>
          </p:cNvPr>
          <p:cNvPicPr>
            <a:picLocks noChangeAspect="1"/>
          </p:cNvPicPr>
          <p:nvPr/>
        </p:nvPicPr>
        <p:blipFill>
          <a:blip r:embed="rId3"/>
          <a:stretch>
            <a:fillRect/>
          </a:stretch>
        </p:blipFill>
        <p:spPr>
          <a:xfrm>
            <a:off x="1940394" y="2675754"/>
            <a:ext cx="5263201" cy="342322"/>
          </a:xfrm>
          <a:prstGeom prst="rect">
            <a:avLst/>
          </a:prstGeom>
        </p:spPr>
      </p:pic>
      <p:pic>
        <p:nvPicPr>
          <p:cNvPr id="6" name="Picture 5">
            <a:extLst>
              <a:ext uri="{FF2B5EF4-FFF2-40B4-BE49-F238E27FC236}">
                <a16:creationId xmlns:a16="http://schemas.microsoft.com/office/drawing/2014/main" id="{35D23133-4F79-2B47-A0EF-FA68EE689AD8}"/>
              </a:ext>
            </a:extLst>
          </p:cNvPr>
          <p:cNvPicPr>
            <a:picLocks noChangeAspect="1"/>
          </p:cNvPicPr>
          <p:nvPr/>
        </p:nvPicPr>
        <p:blipFill rotWithShape="1">
          <a:blip r:embed="rId4"/>
          <a:srcRect t="11916" r="6871" b="3734"/>
          <a:stretch/>
        </p:blipFill>
        <p:spPr>
          <a:xfrm>
            <a:off x="1940393" y="3007201"/>
            <a:ext cx="5263201" cy="299948"/>
          </a:xfrm>
          <a:prstGeom prst="rect">
            <a:avLst/>
          </a:prstGeom>
        </p:spPr>
      </p:pic>
    </p:spTree>
    <p:extLst>
      <p:ext uri="{BB962C8B-B14F-4D97-AF65-F5344CB8AC3E}">
        <p14:creationId xmlns:p14="http://schemas.microsoft.com/office/powerpoint/2010/main" val="3736518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534182" y="615849"/>
            <a:ext cx="7650945" cy="3008361"/>
          </a:xfrm>
        </p:spPr>
        <p:txBody>
          <a:bodyPr/>
          <a:lstStyle/>
          <a:p>
            <a:r>
              <a:rPr lang="en-US" dirty="0"/>
              <a:t>After editing the necessary values in </a:t>
            </a:r>
            <a:r>
              <a:rPr lang="en-US" dirty="0" err="1"/>
              <a:t>env.js</a:t>
            </a:r>
            <a:r>
              <a:rPr lang="en-US" dirty="0"/>
              <a:t>, run the following command and you should get a similar output:</a:t>
            </a:r>
          </a:p>
          <a:p>
            <a:r>
              <a:rPr lang="en-US" dirty="0"/>
              <a:t>node src/test.js </a:t>
            </a:r>
          </a:p>
        </p:txBody>
      </p:sp>
      <p:pic>
        <p:nvPicPr>
          <p:cNvPr id="18" name="Picture 17">
            <a:extLst>
              <a:ext uri="{FF2B5EF4-FFF2-40B4-BE49-F238E27FC236}">
                <a16:creationId xmlns:a16="http://schemas.microsoft.com/office/drawing/2014/main" id="{AE7B690E-9451-A648-8C9F-F47AD2407E0E}"/>
              </a:ext>
            </a:extLst>
          </p:cNvPr>
          <p:cNvPicPr>
            <a:picLocks noChangeAspect="1"/>
          </p:cNvPicPr>
          <p:nvPr/>
        </p:nvPicPr>
        <p:blipFill>
          <a:blip r:embed="rId3"/>
          <a:stretch>
            <a:fillRect/>
          </a:stretch>
        </p:blipFill>
        <p:spPr>
          <a:xfrm>
            <a:off x="534182" y="1360055"/>
            <a:ext cx="4165600" cy="317500"/>
          </a:xfrm>
          <a:prstGeom prst="rect">
            <a:avLst/>
          </a:prstGeom>
        </p:spPr>
      </p:pic>
    </p:spTree>
    <p:extLst>
      <p:ext uri="{BB962C8B-B14F-4D97-AF65-F5344CB8AC3E}">
        <p14:creationId xmlns:p14="http://schemas.microsoft.com/office/powerpoint/2010/main" val="1468970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202971" y="57709"/>
            <a:ext cx="9532499" cy="3008361"/>
          </a:xfrm>
        </p:spPr>
        <p:txBody>
          <a:bodyPr/>
          <a:lstStyle/>
          <a:p>
            <a:r>
              <a:rPr lang="en-US" dirty="0"/>
              <a:t>If you want to get certain users based off specifications  and output them in a .csv file, you can call the following command:</a:t>
            </a:r>
          </a:p>
          <a:p>
            <a:r>
              <a:rPr lang="en-US" dirty="0"/>
              <a:t>node src/user/get.js ‘</a:t>
            </a:r>
            <a:r>
              <a:rPr lang="en-US" dirty="0" err="1"/>
              <a:t>putWhateverFilterYouwantHere</a:t>
            </a:r>
            <a:r>
              <a:rPr lang="en-US" dirty="0"/>
              <a:t>’ specifyNameOfOutputFile.csv</a:t>
            </a:r>
          </a:p>
        </p:txBody>
      </p:sp>
      <p:sp>
        <p:nvSpPr>
          <p:cNvPr id="2" name="Rectangle 1">
            <a:extLst>
              <a:ext uri="{FF2B5EF4-FFF2-40B4-BE49-F238E27FC236}">
                <a16:creationId xmlns:a16="http://schemas.microsoft.com/office/drawing/2014/main" id="{C8929484-4A50-CF49-936B-2071E032F607}"/>
              </a:ext>
            </a:extLst>
          </p:cNvPr>
          <p:cNvSpPr/>
          <p:nvPr/>
        </p:nvSpPr>
        <p:spPr bwMode="auto">
          <a:xfrm>
            <a:off x="5153891" y="1870364"/>
            <a:ext cx="332509" cy="83127"/>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a:extLst>
              <a:ext uri="{FF2B5EF4-FFF2-40B4-BE49-F238E27FC236}">
                <a16:creationId xmlns:a16="http://schemas.microsoft.com/office/drawing/2014/main" id="{7FA4C8D3-5121-7646-AC56-A8E16DCA0119}"/>
              </a:ext>
            </a:extLst>
          </p:cNvPr>
          <p:cNvPicPr>
            <a:picLocks noChangeAspect="1"/>
          </p:cNvPicPr>
          <p:nvPr/>
        </p:nvPicPr>
        <p:blipFill>
          <a:blip r:embed="rId3"/>
          <a:stretch>
            <a:fillRect/>
          </a:stretch>
        </p:blipFill>
        <p:spPr>
          <a:xfrm>
            <a:off x="202971" y="740613"/>
            <a:ext cx="5791200" cy="1651000"/>
          </a:xfrm>
          <a:prstGeom prst="rect">
            <a:avLst/>
          </a:prstGeom>
        </p:spPr>
      </p:pic>
      <p:sp>
        <p:nvSpPr>
          <p:cNvPr id="13" name="Text Placeholder 6">
            <a:extLst>
              <a:ext uri="{FF2B5EF4-FFF2-40B4-BE49-F238E27FC236}">
                <a16:creationId xmlns:a16="http://schemas.microsoft.com/office/drawing/2014/main" id="{7E40FCAF-25D1-6A49-8D9A-797F4F2E41BC}"/>
              </a:ext>
            </a:extLst>
          </p:cNvPr>
          <p:cNvSpPr txBox="1">
            <a:spLocks/>
          </p:cNvSpPr>
          <p:nvPr/>
        </p:nvSpPr>
        <p:spPr>
          <a:xfrm>
            <a:off x="166655" y="2762223"/>
            <a:ext cx="7677322" cy="300836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Some examples of filters you can use are on the following slide</a:t>
            </a:r>
          </a:p>
          <a:p>
            <a:pPr defTabSz="914400"/>
            <a:endParaRPr lang="en-US" kern="0" dirty="0"/>
          </a:p>
          <a:p>
            <a:pPr defTabSz="914400"/>
            <a:r>
              <a:rPr lang="en-US" kern="0" dirty="0"/>
              <a:t>If you navigate to the output file you specified and open it in a text editor, you should see all the users that match the filter as shown below. </a:t>
            </a:r>
          </a:p>
          <a:p>
            <a:pPr defTabSz="914400"/>
            <a:endParaRPr lang="en-US" kern="0" dirty="0"/>
          </a:p>
          <a:p>
            <a:pPr defTabSz="914400"/>
            <a:endParaRPr lang="en-US" kern="0" dirty="0"/>
          </a:p>
          <a:p>
            <a:pPr defTabSz="914400"/>
            <a:endParaRPr lang="en-US" kern="0" dirty="0"/>
          </a:p>
          <a:p>
            <a:pPr defTabSz="914400"/>
            <a:endParaRPr lang="en-US" kern="0" dirty="0"/>
          </a:p>
          <a:p>
            <a:pPr defTabSz="914400"/>
            <a:endParaRPr lang="en-US" kern="0" dirty="0"/>
          </a:p>
          <a:p>
            <a:pPr defTabSz="914400"/>
            <a:endParaRPr lang="en-US" kern="0" dirty="0"/>
          </a:p>
          <a:p>
            <a:pPr defTabSz="914400"/>
            <a:endParaRPr lang="en-US" kern="0" dirty="0"/>
          </a:p>
        </p:txBody>
      </p:sp>
      <p:pic>
        <p:nvPicPr>
          <p:cNvPr id="14" name="Picture 13">
            <a:extLst>
              <a:ext uri="{FF2B5EF4-FFF2-40B4-BE49-F238E27FC236}">
                <a16:creationId xmlns:a16="http://schemas.microsoft.com/office/drawing/2014/main" id="{70360E11-6C2E-1F49-B5C5-92A5AD820071}"/>
              </a:ext>
            </a:extLst>
          </p:cNvPr>
          <p:cNvPicPr>
            <a:picLocks noChangeAspect="1"/>
          </p:cNvPicPr>
          <p:nvPr/>
        </p:nvPicPr>
        <p:blipFill>
          <a:blip r:embed="rId4"/>
          <a:stretch>
            <a:fillRect/>
          </a:stretch>
        </p:blipFill>
        <p:spPr>
          <a:xfrm>
            <a:off x="166655" y="3961604"/>
            <a:ext cx="8775700" cy="304800"/>
          </a:xfrm>
          <a:prstGeom prst="rect">
            <a:avLst/>
          </a:prstGeom>
        </p:spPr>
      </p:pic>
    </p:spTree>
    <p:extLst>
      <p:ext uri="{BB962C8B-B14F-4D97-AF65-F5344CB8AC3E}">
        <p14:creationId xmlns:p14="http://schemas.microsoft.com/office/powerpoint/2010/main" val="3567518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Some examples of some common filters are</a:t>
            </a:r>
          </a:p>
          <a:p>
            <a:r>
              <a:rPr lang="en-US" dirty="0"/>
              <a:t>eq - this one is to check if two things are equal, e.g. username eq “bob” checks if the user’s username is bob</a:t>
            </a:r>
          </a:p>
          <a:p>
            <a:r>
              <a:rPr lang="en-US" dirty="0" err="1"/>
              <a:t>sw</a:t>
            </a:r>
            <a:r>
              <a:rPr lang="en-US" dirty="0"/>
              <a:t> – this filter outputs everything that starts with what you specify, e.g. username </a:t>
            </a:r>
            <a:r>
              <a:rPr lang="en-US" dirty="0" err="1"/>
              <a:t>sw</a:t>
            </a:r>
            <a:r>
              <a:rPr lang="en-US" dirty="0"/>
              <a:t> “bob” would return all users whose username starts with Bob</a:t>
            </a:r>
          </a:p>
          <a:p>
            <a:r>
              <a:rPr lang="en-US" dirty="0" err="1"/>
              <a:t>ew</a:t>
            </a:r>
            <a:r>
              <a:rPr lang="en-US" dirty="0"/>
              <a:t> – this filter outputs everything that ends with what you specify, e.g. username </a:t>
            </a:r>
            <a:r>
              <a:rPr lang="en-US" dirty="0" err="1"/>
              <a:t>ew</a:t>
            </a:r>
            <a:r>
              <a:rPr lang="en-US" dirty="0"/>
              <a:t> “</a:t>
            </a:r>
            <a:r>
              <a:rPr lang="en-US" dirty="0" err="1"/>
              <a:t>ob</a:t>
            </a:r>
            <a:r>
              <a:rPr lang="en-US" dirty="0"/>
              <a:t>” would return all users whose username ends with </a:t>
            </a:r>
            <a:r>
              <a:rPr lang="en-US" dirty="0" err="1"/>
              <a:t>ob</a:t>
            </a:r>
            <a:endParaRPr lang="en-US" dirty="0"/>
          </a:p>
          <a:p>
            <a:endParaRPr lang="en-US" dirty="0"/>
          </a:p>
          <a:p>
            <a:r>
              <a:rPr lang="en-US" dirty="0"/>
              <a:t>If you don’t want to provide a filter, put ‘’ as a placeholder where the filter would go, e.g. </a:t>
            </a:r>
          </a:p>
          <a:p>
            <a:r>
              <a:rPr lang="en-US" dirty="0"/>
              <a:t>node src/user/get.js ‘’ </a:t>
            </a:r>
            <a:r>
              <a:rPr lang="en-US" dirty="0" err="1"/>
              <a:t>out.csv</a:t>
            </a:r>
            <a:endParaRPr lang="en-US" dirty="0"/>
          </a:p>
        </p:txBody>
      </p:sp>
    </p:spTree>
    <p:extLst>
      <p:ext uri="{BB962C8B-B14F-4D97-AF65-F5344CB8AC3E}">
        <p14:creationId xmlns:p14="http://schemas.microsoft.com/office/powerpoint/2010/main" val="121580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314886" y="281739"/>
            <a:ext cx="7554496" cy="3008361"/>
          </a:xfrm>
        </p:spPr>
        <p:txBody>
          <a:bodyPr/>
          <a:lstStyle/>
          <a:p>
            <a:r>
              <a:rPr lang="en-US" dirty="0"/>
              <a:t>To add a large number of users, create a csv file and put users in the following format</a:t>
            </a:r>
          </a:p>
          <a:p>
            <a:endParaRPr lang="en-US" dirty="0"/>
          </a:p>
          <a:p>
            <a:endParaRPr lang="en-US" dirty="0"/>
          </a:p>
          <a:p>
            <a:r>
              <a:rPr lang="en-US" dirty="0"/>
              <a:t>Make sure the password has capital letters, numbers and special characters, and that you have specified this file in the value of </a:t>
            </a:r>
            <a:r>
              <a:rPr lang="en-US" dirty="0" err="1"/>
              <a:t>fname</a:t>
            </a:r>
            <a:r>
              <a:rPr lang="en-US" dirty="0"/>
              <a:t> of the </a:t>
            </a:r>
            <a:r>
              <a:rPr lang="en-US" dirty="0" err="1"/>
              <a:t>env.js</a:t>
            </a:r>
            <a:r>
              <a:rPr lang="en-US" dirty="0"/>
              <a:t> file</a:t>
            </a:r>
          </a:p>
          <a:p>
            <a:r>
              <a:rPr lang="en-US" dirty="0"/>
              <a:t>After you have created the csv file and specified it in </a:t>
            </a:r>
            <a:r>
              <a:rPr lang="en-US" dirty="0" err="1"/>
              <a:t>env.js</a:t>
            </a:r>
            <a:r>
              <a:rPr lang="en-US" dirty="0"/>
              <a:t>, run the following command:</a:t>
            </a:r>
          </a:p>
          <a:p>
            <a:r>
              <a:rPr lang="en-US" dirty="0"/>
              <a:t>node src/user/</a:t>
            </a:r>
            <a:r>
              <a:rPr lang="en-US" dirty="0" err="1"/>
              <a:t>post.js</a:t>
            </a:r>
            <a:r>
              <a:rPr lang="en-US" dirty="0"/>
              <a:t> </a:t>
            </a:r>
          </a:p>
          <a:p>
            <a:endParaRPr lang="en-US" dirty="0"/>
          </a:p>
          <a:p>
            <a:endParaRPr lang="en-US" dirty="0"/>
          </a:p>
          <a:p>
            <a:r>
              <a:rPr lang="en-US" dirty="0"/>
              <a:t>Note that the format is the same as user/get.js so we can pull users from one environment to another</a:t>
            </a:r>
          </a:p>
          <a:p>
            <a:r>
              <a:rPr lang="en-US" dirty="0"/>
              <a:t>If the user already exists, a new one will not be created and the existing one will not be modified</a:t>
            </a:r>
          </a:p>
        </p:txBody>
      </p:sp>
      <p:pic>
        <p:nvPicPr>
          <p:cNvPr id="6" name="Picture 5">
            <a:extLst>
              <a:ext uri="{FF2B5EF4-FFF2-40B4-BE49-F238E27FC236}">
                <a16:creationId xmlns:a16="http://schemas.microsoft.com/office/drawing/2014/main" id="{E793CD5D-A522-9549-83EC-19F99F98FCD2}"/>
              </a:ext>
            </a:extLst>
          </p:cNvPr>
          <p:cNvPicPr>
            <a:picLocks noChangeAspect="1"/>
          </p:cNvPicPr>
          <p:nvPr/>
        </p:nvPicPr>
        <p:blipFill>
          <a:blip r:embed="rId3"/>
          <a:stretch>
            <a:fillRect/>
          </a:stretch>
        </p:blipFill>
        <p:spPr>
          <a:xfrm>
            <a:off x="202971" y="562759"/>
            <a:ext cx="7454900" cy="609600"/>
          </a:xfrm>
          <a:prstGeom prst="rect">
            <a:avLst/>
          </a:prstGeom>
        </p:spPr>
      </p:pic>
      <p:pic>
        <p:nvPicPr>
          <p:cNvPr id="16" name="Picture 15">
            <a:extLst>
              <a:ext uri="{FF2B5EF4-FFF2-40B4-BE49-F238E27FC236}">
                <a16:creationId xmlns:a16="http://schemas.microsoft.com/office/drawing/2014/main" id="{EBBEC891-F3D6-C84B-BA13-048DA8589F65}"/>
              </a:ext>
            </a:extLst>
          </p:cNvPr>
          <p:cNvPicPr>
            <a:picLocks noChangeAspect="1"/>
          </p:cNvPicPr>
          <p:nvPr/>
        </p:nvPicPr>
        <p:blipFill>
          <a:blip r:embed="rId4"/>
          <a:stretch>
            <a:fillRect/>
          </a:stretch>
        </p:blipFill>
        <p:spPr>
          <a:xfrm>
            <a:off x="314886" y="2801700"/>
            <a:ext cx="5002948" cy="246299"/>
          </a:xfrm>
          <a:prstGeom prst="rect">
            <a:avLst/>
          </a:prstGeom>
        </p:spPr>
      </p:pic>
    </p:spTree>
    <p:extLst>
      <p:ext uri="{BB962C8B-B14F-4D97-AF65-F5344CB8AC3E}">
        <p14:creationId xmlns:p14="http://schemas.microsoft.com/office/powerpoint/2010/main" val="3890507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200586" y="659809"/>
            <a:ext cx="8146128" cy="3008361"/>
          </a:xfrm>
        </p:spPr>
        <p:txBody>
          <a:bodyPr/>
          <a:lstStyle/>
          <a:p>
            <a:r>
              <a:rPr lang="en-US" dirty="0"/>
              <a:t>Now all users that were inputted into the .csv file will be viewable on the tenant specified in </a:t>
            </a:r>
            <a:r>
              <a:rPr lang="en-US" dirty="0" err="1"/>
              <a:t>env.js</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9A3CE6FE-069B-7748-9995-C172B7E27AE9}"/>
              </a:ext>
            </a:extLst>
          </p:cNvPr>
          <p:cNvPicPr>
            <a:picLocks noChangeAspect="1"/>
          </p:cNvPicPr>
          <p:nvPr/>
        </p:nvPicPr>
        <p:blipFill rotWithShape="1">
          <a:blip r:embed="rId3"/>
          <a:srcRect r="1442"/>
          <a:stretch/>
        </p:blipFill>
        <p:spPr>
          <a:xfrm>
            <a:off x="0" y="894561"/>
            <a:ext cx="9012115" cy="3776408"/>
          </a:xfrm>
          <a:prstGeom prst="rect">
            <a:avLst/>
          </a:prstGeom>
        </p:spPr>
      </p:pic>
    </p:spTree>
    <p:extLst>
      <p:ext uri="{BB962C8B-B14F-4D97-AF65-F5344CB8AC3E}">
        <p14:creationId xmlns:p14="http://schemas.microsoft.com/office/powerpoint/2010/main" val="3333396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If you want to delete a user(s), you can call the following command:</a:t>
            </a:r>
          </a:p>
          <a:p>
            <a:r>
              <a:rPr lang="en-US" dirty="0"/>
              <a:t>node src/user/</a:t>
            </a:r>
            <a:r>
              <a:rPr lang="en-US" dirty="0" err="1"/>
              <a:t>delbyfilter.js</a:t>
            </a:r>
            <a:r>
              <a:rPr lang="en-US" dirty="0"/>
              <a:t> ‘</a:t>
            </a:r>
            <a:r>
              <a:rPr lang="en-US" dirty="0" err="1"/>
              <a:t>insertDesiredFilterHere</a:t>
            </a:r>
            <a:r>
              <a:rPr lang="en-US" dirty="0"/>
              <a:t>’</a:t>
            </a:r>
          </a:p>
          <a:p>
            <a:endParaRPr lang="en-US" dirty="0"/>
          </a:p>
          <a:p>
            <a:endParaRPr lang="en-US" dirty="0"/>
          </a:p>
          <a:p>
            <a:endParaRPr lang="en-US" dirty="0"/>
          </a:p>
          <a:p>
            <a:endParaRPr lang="en-US" dirty="0"/>
          </a:p>
          <a:p>
            <a:endParaRPr lang="en-US" dirty="0"/>
          </a:p>
          <a:p>
            <a:r>
              <a:rPr lang="en-US" dirty="0"/>
              <a:t>You will never be able to delete more than 500 users at a time, if you need to delete more than 20 users, modify the safety and force flag in the </a:t>
            </a:r>
            <a:r>
              <a:rPr lang="en-US" dirty="0" err="1"/>
              <a:t>env.js</a:t>
            </a:r>
            <a:r>
              <a:rPr lang="en-US" dirty="0"/>
              <a:t> file and then run this command</a:t>
            </a:r>
          </a:p>
          <a:p>
            <a:r>
              <a:rPr lang="en-US" dirty="0"/>
              <a:t>The usable filters are the same as the ones for the get.js command </a:t>
            </a:r>
          </a:p>
        </p:txBody>
      </p:sp>
      <p:sp>
        <p:nvSpPr>
          <p:cNvPr id="10" name="Rectangle 9">
            <a:extLst>
              <a:ext uri="{FF2B5EF4-FFF2-40B4-BE49-F238E27FC236}">
                <a16:creationId xmlns:a16="http://schemas.microsoft.com/office/drawing/2014/main" id="{BD267F56-26CB-7D45-A046-1DC6B6BDD061}"/>
              </a:ext>
            </a:extLst>
          </p:cNvPr>
          <p:cNvSpPr/>
          <p:nvPr/>
        </p:nvSpPr>
        <p:spPr bwMode="auto">
          <a:xfrm>
            <a:off x="4747848" y="1447478"/>
            <a:ext cx="1169376" cy="123092"/>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6" name="Rectangle 15">
            <a:extLst>
              <a:ext uri="{FF2B5EF4-FFF2-40B4-BE49-F238E27FC236}">
                <a16:creationId xmlns:a16="http://schemas.microsoft.com/office/drawing/2014/main" id="{99E45B7E-779F-7F4C-871A-1D4C052E74CC}"/>
              </a:ext>
            </a:extLst>
          </p:cNvPr>
          <p:cNvSpPr/>
          <p:nvPr/>
        </p:nvSpPr>
        <p:spPr bwMode="auto">
          <a:xfrm>
            <a:off x="4747848" y="2016870"/>
            <a:ext cx="1169376" cy="123092"/>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pic>
        <p:nvPicPr>
          <p:cNvPr id="19" name="Picture 18">
            <a:extLst>
              <a:ext uri="{FF2B5EF4-FFF2-40B4-BE49-F238E27FC236}">
                <a16:creationId xmlns:a16="http://schemas.microsoft.com/office/drawing/2014/main" id="{970C7D2E-0E63-384E-A286-70BD1FCC6002}"/>
              </a:ext>
            </a:extLst>
          </p:cNvPr>
          <p:cNvPicPr>
            <a:picLocks noChangeAspect="1"/>
          </p:cNvPicPr>
          <p:nvPr/>
        </p:nvPicPr>
        <p:blipFill>
          <a:blip r:embed="rId3"/>
          <a:stretch>
            <a:fillRect/>
          </a:stretch>
        </p:blipFill>
        <p:spPr>
          <a:xfrm>
            <a:off x="196850" y="1447478"/>
            <a:ext cx="8750300" cy="952500"/>
          </a:xfrm>
          <a:prstGeom prst="rect">
            <a:avLst/>
          </a:prstGeom>
        </p:spPr>
      </p:pic>
    </p:spTree>
    <p:extLst>
      <p:ext uri="{BB962C8B-B14F-4D97-AF65-F5344CB8AC3E}">
        <p14:creationId xmlns:p14="http://schemas.microsoft.com/office/powerpoint/2010/main" val="236370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2281313" y="762598"/>
            <a:ext cx="4177399" cy="3008361"/>
          </a:xfrm>
        </p:spPr>
        <p:txBody>
          <a:bodyPr/>
          <a:lstStyle/>
          <a:p>
            <a:pPr lvl="1"/>
            <a:r>
              <a:rPr lang="en-US" sz="1200" dirty="0"/>
              <a:t>The following is an installation guide for NodeJS and the tools that we will be providing for Security Verify</a:t>
            </a:r>
          </a:p>
          <a:p>
            <a:pPr lvl="1"/>
            <a:r>
              <a:rPr lang="en-US" sz="1200" dirty="0"/>
              <a:t>For reference, we will be installing it on a Red Hat  8.4 server</a:t>
            </a:r>
          </a:p>
        </p:txBody>
      </p:sp>
    </p:spTree>
    <p:extLst>
      <p:ext uri="{BB962C8B-B14F-4D97-AF65-F5344CB8AC3E}">
        <p14:creationId xmlns:p14="http://schemas.microsoft.com/office/powerpoint/2010/main" val="772048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The user has successfully been deleted</a:t>
            </a:r>
          </a:p>
        </p:txBody>
      </p:sp>
      <p:pic>
        <p:nvPicPr>
          <p:cNvPr id="5" name="Picture 4" descr="A screenshot of a computer&#10;&#10;Description automatically generated with medium confidence">
            <a:extLst>
              <a:ext uri="{FF2B5EF4-FFF2-40B4-BE49-F238E27FC236}">
                <a16:creationId xmlns:a16="http://schemas.microsoft.com/office/drawing/2014/main" id="{C644E5D8-D4F1-0448-9EAC-5B501EE8F9D1}"/>
              </a:ext>
            </a:extLst>
          </p:cNvPr>
          <p:cNvPicPr>
            <a:picLocks noChangeAspect="1"/>
          </p:cNvPicPr>
          <p:nvPr/>
        </p:nvPicPr>
        <p:blipFill>
          <a:blip r:embed="rId3"/>
          <a:stretch>
            <a:fillRect/>
          </a:stretch>
        </p:blipFill>
        <p:spPr>
          <a:xfrm>
            <a:off x="87923" y="1125350"/>
            <a:ext cx="9144000" cy="2077278"/>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65762DB6-3437-744E-9614-1457C1FDE336}"/>
              </a:ext>
            </a:extLst>
          </p:cNvPr>
          <p:cNvPicPr>
            <a:picLocks noChangeAspect="1"/>
          </p:cNvPicPr>
          <p:nvPr/>
        </p:nvPicPr>
        <p:blipFill>
          <a:blip r:embed="rId4"/>
          <a:stretch>
            <a:fillRect/>
          </a:stretch>
        </p:blipFill>
        <p:spPr>
          <a:xfrm>
            <a:off x="0" y="742950"/>
            <a:ext cx="9144000" cy="3657600"/>
          </a:xfrm>
          <a:prstGeom prst="rect">
            <a:avLst/>
          </a:prstGeom>
        </p:spPr>
      </p:pic>
    </p:spTree>
    <p:extLst>
      <p:ext uri="{BB962C8B-B14F-4D97-AF65-F5344CB8AC3E}">
        <p14:creationId xmlns:p14="http://schemas.microsoft.com/office/powerpoint/2010/main" val="2008211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To create groups from a csv file, make sure file is in the following format:</a:t>
            </a:r>
          </a:p>
          <a:p>
            <a:endParaRPr lang="en-US" dirty="0"/>
          </a:p>
          <a:p>
            <a:endParaRPr lang="en-US" dirty="0"/>
          </a:p>
          <a:p>
            <a:r>
              <a:rPr lang="en-US" dirty="0"/>
              <a:t>Then run the following command:</a:t>
            </a:r>
          </a:p>
          <a:p>
            <a:r>
              <a:rPr lang="en-US" dirty="0"/>
              <a:t>node src/group/</a:t>
            </a:r>
            <a:r>
              <a:rPr lang="en-US" dirty="0" err="1"/>
              <a:t>put.js</a:t>
            </a:r>
            <a:r>
              <a:rPr lang="en-US" dirty="0"/>
              <a:t> </a:t>
            </a:r>
            <a:r>
              <a:rPr lang="en-US" dirty="0" err="1"/>
              <a:t>specifyPathToInputFile.csv</a:t>
            </a:r>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Graphical user interface, text&#10;&#10;Description automatically generated">
            <a:extLst>
              <a:ext uri="{FF2B5EF4-FFF2-40B4-BE49-F238E27FC236}">
                <a16:creationId xmlns:a16="http://schemas.microsoft.com/office/drawing/2014/main" id="{6231D26D-B1CB-D244-890A-9D38C893B1FE}"/>
              </a:ext>
            </a:extLst>
          </p:cNvPr>
          <p:cNvPicPr>
            <a:picLocks noChangeAspect="1"/>
          </p:cNvPicPr>
          <p:nvPr/>
        </p:nvPicPr>
        <p:blipFill>
          <a:blip r:embed="rId3"/>
          <a:stretch>
            <a:fillRect/>
          </a:stretch>
        </p:blipFill>
        <p:spPr>
          <a:xfrm>
            <a:off x="411601" y="650142"/>
            <a:ext cx="2882900" cy="660400"/>
          </a:xfrm>
          <a:prstGeom prst="rect">
            <a:avLst/>
          </a:prstGeom>
        </p:spPr>
      </p:pic>
      <p:pic>
        <p:nvPicPr>
          <p:cNvPr id="16" name="Picture 15" descr="A picture containing text, screenshot, green&#10;&#10;Description automatically generated">
            <a:extLst>
              <a:ext uri="{FF2B5EF4-FFF2-40B4-BE49-F238E27FC236}">
                <a16:creationId xmlns:a16="http://schemas.microsoft.com/office/drawing/2014/main" id="{9D959A2D-E926-604B-BC6D-2412E45A72AA}"/>
              </a:ext>
            </a:extLst>
          </p:cNvPr>
          <p:cNvPicPr>
            <a:picLocks noChangeAspect="1"/>
          </p:cNvPicPr>
          <p:nvPr/>
        </p:nvPicPr>
        <p:blipFill rotWithShape="1">
          <a:blip r:embed="rId4"/>
          <a:srcRect r="61975" b="96108"/>
          <a:stretch/>
        </p:blipFill>
        <p:spPr>
          <a:xfrm>
            <a:off x="411601" y="2131020"/>
            <a:ext cx="7288610" cy="213384"/>
          </a:xfrm>
          <a:prstGeom prst="rect">
            <a:avLst/>
          </a:prstGeom>
        </p:spPr>
      </p:pic>
    </p:spTree>
    <p:extLst>
      <p:ext uri="{BB962C8B-B14F-4D97-AF65-F5344CB8AC3E}">
        <p14:creationId xmlns:p14="http://schemas.microsoft.com/office/powerpoint/2010/main" val="3919277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The groups that were specified in the .csv file are now viewable in the tenant</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5C8E62C7-539D-5945-B026-FB1ED9D89AFD}"/>
              </a:ext>
            </a:extLst>
          </p:cNvPr>
          <p:cNvPicPr>
            <a:picLocks noChangeAspect="1"/>
          </p:cNvPicPr>
          <p:nvPr/>
        </p:nvPicPr>
        <p:blipFill>
          <a:blip r:embed="rId3"/>
          <a:stretch>
            <a:fillRect/>
          </a:stretch>
        </p:blipFill>
        <p:spPr>
          <a:xfrm>
            <a:off x="114300" y="967911"/>
            <a:ext cx="9029700" cy="3109050"/>
          </a:xfrm>
          <a:prstGeom prst="rect">
            <a:avLst/>
          </a:prstGeom>
        </p:spPr>
      </p:pic>
    </p:spTree>
    <p:extLst>
      <p:ext uri="{BB962C8B-B14F-4D97-AF65-F5344CB8AC3E}">
        <p14:creationId xmlns:p14="http://schemas.microsoft.com/office/powerpoint/2010/main" val="1046518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To make changes to an existing group by reading a .csv file, make sure the csv file is formatted in the following way:</a:t>
            </a:r>
          </a:p>
          <a:p>
            <a:endParaRPr lang="en-US" dirty="0"/>
          </a:p>
          <a:p>
            <a:endParaRPr lang="en-US" dirty="0"/>
          </a:p>
          <a:p>
            <a:endParaRPr lang="en-US" dirty="0"/>
          </a:p>
          <a:p>
            <a:r>
              <a:rPr lang="en-US" dirty="0"/>
              <a:t>There are 3 ways to do this:</a:t>
            </a:r>
          </a:p>
          <a:p>
            <a:r>
              <a:rPr lang="en-US" dirty="0"/>
              <a:t>node src/group/patchmem.js ‘dir/test.csv’ ‘grp00’ will read operations from test.csv and perform them on grp 00 and upload the changes to the tenant</a:t>
            </a:r>
          </a:p>
          <a:p>
            <a:endParaRPr lang="en-US" dirty="0"/>
          </a:p>
          <a:p>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3A034F5-01F8-6642-A24B-C69FAAF16B4B}"/>
              </a:ext>
            </a:extLst>
          </p:cNvPr>
          <p:cNvPicPr>
            <a:picLocks noChangeAspect="1"/>
          </p:cNvPicPr>
          <p:nvPr/>
        </p:nvPicPr>
        <p:blipFill>
          <a:blip r:embed="rId3"/>
          <a:stretch>
            <a:fillRect/>
          </a:stretch>
        </p:blipFill>
        <p:spPr>
          <a:xfrm>
            <a:off x="411601" y="834397"/>
            <a:ext cx="3860800" cy="977900"/>
          </a:xfrm>
          <a:prstGeom prst="rect">
            <a:avLst/>
          </a:prstGeom>
        </p:spPr>
      </p:pic>
      <p:pic>
        <p:nvPicPr>
          <p:cNvPr id="17" name="Picture 16">
            <a:extLst>
              <a:ext uri="{FF2B5EF4-FFF2-40B4-BE49-F238E27FC236}">
                <a16:creationId xmlns:a16="http://schemas.microsoft.com/office/drawing/2014/main" id="{88F0294C-4301-3945-9644-1E6BD8B9CF48}"/>
              </a:ext>
            </a:extLst>
          </p:cNvPr>
          <p:cNvPicPr>
            <a:picLocks noChangeAspect="1"/>
          </p:cNvPicPr>
          <p:nvPr/>
        </p:nvPicPr>
        <p:blipFill>
          <a:blip r:embed="rId4"/>
          <a:stretch>
            <a:fillRect/>
          </a:stretch>
        </p:blipFill>
        <p:spPr>
          <a:xfrm>
            <a:off x="202971" y="2966873"/>
            <a:ext cx="9144000" cy="484372"/>
          </a:xfrm>
          <a:prstGeom prst="rect">
            <a:avLst/>
          </a:prstGeom>
        </p:spPr>
      </p:pic>
    </p:spTree>
    <p:extLst>
      <p:ext uri="{BB962C8B-B14F-4D97-AF65-F5344CB8AC3E}">
        <p14:creationId xmlns:p14="http://schemas.microsoft.com/office/powerpoint/2010/main" val="2432050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411601" y="308117"/>
            <a:ext cx="7677322" cy="3008361"/>
          </a:xfrm>
        </p:spPr>
        <p:txBody>
          <a:bodyPr/>
          <a:lstStyle/>
          <a:p>
            <a:r>
              <a:rPr lang="en-US" dirty="0"/>
              <a:t>node src/group/patchmem.js ‘dir/test.csv’ looks in test.csv and performs operations on the ‘test’ group and uploads the changes to the tenant</a:t>
            </a:r>
          </a:p>
          <a:p>
            <a:endParaRPr lang="en-US" dirty="0"/>
          </a:p>
          <a:p>
            <a:endParaRPr lang="en-US" dirty="0"/>
          </a:p>
          <a:p>
            <a:endParaRPr lang="en-US" dirty="0"/>
          </a:p>
          <a:p>
            <a:endParaRPr lang="en-US" dirty="0"/>
          </a:p>
          <a:p>
            <a:r>
              <a:rPr lang="en-US" dirty="0"/>
              <a:t>node src/group/patchmem.js ‘dir’ reads all .csv files in dir and patches the operations to the group that matches the prefix to the file extension (put a / after dir name to avoid running into issues)</a:t>
            </a:r>
          </a:p>
          <a:p>
            <a:endParaRPr lang="en-US" dirty="0"/>
          </a:p>
          <a:p>
            <a:endParaRPr lang="en-US" dirty="0"/>
          </a:p>
          <a:p>
            <a:endParaRPr lang="en-US" dirty="0"/>
          </a:p>
        </p:txBody>
      </p:sp>
      <p:pic>
        <p:nvPicPr>
          <p:cNvPr id="8" name="Picture 7" descr="A screenshot of a computer&#10;&#10;Description automatically generated with medium confidence">
            <a:extLst>
              <a:ext uri="{FF2B5EF4-FFF2-40B4-BE49-F238E27FC236}">
                <a16:creationId xmlns:a16="http://schemas.microsoft.com/office/drawing/2014/main" id="{772A36D4-ED91-E044-9592-C1228643B6F4}"/>
              </a:ext>
            </a:extLst>
          </p:cNvPr>
          <p:cNvPicPr>
            <a:picLocks noChangeAspect="1"/>
          </p:cNvPicPr>
          <p:nvPr/>
        </p:nvPicPr>
        <p:blipFill rotWithShape="1">
          <a:blip r:embed="rId3"/>
          <a:srcRect r="359" b="91902"/>
          <a:stretch/>
        </p:blipFill>
        <p:spPr>
          <a:xfrm>
            <a:off x="411601" y="807946"/>
            <a:ext cx="8503800" cy="111865"/>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79B5058E-D957-C54F-9285-A050F881692B}"/>
              </a:ext>
            </a:extLst>
          </p:cNvPr>
          <p:cNvPicPr>
            <a:picLocks noChangeAspect="1"/>
          </p:cNvPicPr>
          <p:nvPr/>
        </p:nvPicPr>
        <p:blipFill rotWithShape="1">
          <a:blip r:embed="rId4"/>
          <a:srcRect r="308" b="92274"/>
          <a:stretch/>
        </p:blipFill>
        <p:spPr>
          <a:xfrm>
            <a:off x="424866" y="2995687"/>
            <a:ext cx="8598143" cy="111865"/>
          </a:xfrm>
          <a:prstGeom prst="rect">
            <a:avLst/>
          </a:prstGeom>
        </p:spPr>
      </p:pic>
      <p:pic>
        <p:nvPicPr>
          <p:cNvPr id="11" name="Picture 10">
            <a:extLst>
              <a:ext uri="{FF2B5EF4-FFF2-40B4-BE49-F238E27FC236}">
                <a16:creationId xmlns:a16="http://schemas.microsoft.com/office/drawing/2014/main" id="{639B39A4-57D8-7E48-AF44-1A91ED936185}"/>
              </a:ext>
            </a:extLst>
          </p:cNvPr>
          <p:cNvPicPr>
            <a:picLocks noChangeAspect="1"/>
          </p:cNvPicPr>
          <p:nvPr/>
        </p:nvPicPr>
        <p:blipFill rotWithShape="1">
          <a:blip r:embed="rId5"/>
          <a:srcRect t="23436" r="315" b="-1"/>
          <a:stretch/>
        </p:blipFill>
        <p:spPr>
          <a:xfrm>
            <a:off x="411600" y="919811"/>
            <a:ext cx="8503801" cy="345984"/>
          </a:xfrm>
          <a:prstGeom prst="rect">
            <a:avLst/>
          </a:prstGeom>
        </p:spPr>
      </p:pic>
      <p:pic>
        <p:nvPicPr>
          <p:cNvPr id="12" name="Picture 11">
            <a:extLst>
              <a:ext uri="{FF2B5EF4-FFF2-40B4-BE49-F238E27FC236}">
                <a16:creationId xmlns:a16="http://schemas.microsoft.com/office/drawing/2014/main" id="{7CDA3FE1-A7F9-9743-A1F7-AB561B40F14A}"/>
              </a:ext>
            </a:extLst>
          </p:cNvPr>
          <p:cNvPicPr>
            <a:picLocks noChangeAspect="1"/>
          </p:cNvPicPr>
          <p:nvPr/>
        </p:nvPicPr>
        <p:blipFill rotWithShape="1">
          <a:blip r:embed="rId5"/>
          <a:srcRect t="23436" b="-1"/>
          <a:stretch/>
        </p:blipFill>
        <p:spPr>
          <a:xfrm>
            <a:off x="424866" y="3107552"/>
            <a:ext cx="8624676" cy="349794"/>
          </a:xfrm>
          <a:prstGeom prst="rect">
            <a:avLst/>
          </a:prstGeom>
        </p:spPr>
      </p:pic>
    </p:spTree>
    <p:extLst>
      <p:ext uri="{BB962C8B-B14F-4D97-AF65-F5344CB8AC3E}">
        <p14:creationId xmlns:p14="http://schemas.microsoft.com/office/powerpoint/2010/main" val="1449593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520994" y="266916"/>
            <a:ext cx="7677322" cy="3008361"/>
          </a:xfrm>
        </p:spPr>
        <p:txBody>
          <a:bodyPr/>
          <a:lstStyle/>
          <a:p>
            <a:r>
              <a:rPr lang="en-US" dirty="0"/>
              <a:t>The changes are now viewable inside the tenant to the group(s) you have made the change to </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520A2C09-2DB7-A94C-8B4F-27C8086CB20A}"/>
              </a:ext>
            </a:extLst>
          </p:cNvPr>
          <p:cNvPicPr>
            <a:picLocks noChangeAspect="1"/>
          </p:cNvPicPr>
          <p:nvPr/>
        </p:nvPicPr>
        <p:blipFill>
          <a:blip r:embed="rId3"/>
          <a:stretch>
            <a:fillRect/>
          </a:stretch>
        </p:blipFill>
        <p:spPr>
          <a:xfrm>
            <a:off x="2493658" y="636926"/>
            <a:ext cx="4676772" cy="4506573"/>
          </a:xfrm>
          <a:prstGeom prst="rect">
            <a:avLst/>
          </a:prstGeom>
        </p:spPr>
      </p:pic>
    </p:spTree>
    <p:extLst>
      <p:ext uri="{BB962C8B-B14F-4D97-AF65-F5344CB8AC3E}">
        <p14:creationId xmlns:p14="http://schemas.microsoft.com/office/powerpoint/2010/main" val="4076369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7" name="Text Placeholder 6">
            <a:extLst>
              <a:ext uri="{FF2B5EF4-FFF2-40B4-BE49-F238E27FC236}">
                <a16:creationId xmlns:a16="http://schemas.microsoft.com/office/drawing/2014/main" id="{CD45EDF3-37CC-2B4B-8691-1ABD2E23B80D}"/>
              </a:ext>
            </a:extLst>
          </p:cNvPr>
          <p:cNvSpPr>
            <a:spLocks noGrp="1"/>
          </p:cNvSpPr>
          <p:nvPr>
            <p:ph type="body" sz="quarter" idx="12"/>
          </p:nvPr>
        </p:nvSpPr>
        <p:spPr>
          <a:xfrm>
            <a:off x="520994" y="306056"/>
            <a:ext cx="7677322" cy="3008361"/>
          </a:xfrm>
        </p:spPr>
        <p:txBody>
          <a:bodyPr/>
          <a:lstStyle/>
          <a:p>
            <a:r>
              <a:rPr lang="en-US" dirty="0"/>
              <a:t>To get all the members of a group outputted into a .csv file run the following command:</a:t>
            </a:r>
          </a:p>
          <a:p>
            <a:r>
              <a:rPr lang="en-US" dirty="0"/>
              <a:t>node src/group/</a:t>
            </a:r>
            <a:r>
              <a:rPr lang="en-US" dirty="0" err="1"/>
              <a:t>getmem.js</a:t>
            </a:r>
            <a:r>
              <a:rPr lang="en-US" dirty="0"/>
              <a:t> ‘</a:t>
            </a:r>
            <a:r>
              <a:rPr lang="en-US" dirty="0" err="1"/>
              <a:t>insertfilterhere</a:t>
            </a:r>
            <a:r>
              <a:rPr lang="en-US" dirty="0"/>
              <a:t>’ ‘insert output file name’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87AF2D5-449E-F740-AA14-5559EF204276}"/>
              </a:ext>
            </a:extLst>
          </p:cNvPr>
          <p:cNvPicPr>
            <a:picLocks noChangeAspect="1"/>
          </p:cNvPicPr>
          <p:nvPr/>
        </p:nvPicPr>
        <p:blipFill>
          <a:blip r:embed="rId3"/>
          <a:stretch>
            <a:fillRect/>
          </a:stretch>
        </p:blipFill>
        <p:spPr>
          <a:xfrm>
            <a:off x="520994" y="972704"/>
            <a:ext cx="7416800" cy="1498600"/>
          </a:xfrm>
          <a:prstGeom prst="rect">
            <a:avLst/>
          </a:prstGeom>
        </p:spPr>
      </p:pic>
      <p:sp>
        <p:nvSpPr>
          <p:cNvPr id="10" name="Text Placeholder 6">
            <a:extLst>
              <a:ext uri="{FF2B5EF4-FFF2-40B4-BE49-F238E27FC236}">
                <a16:creationId xmlns:a16="http://schemas.microsoft.com/office/drawing/2014/main" id="{C19A6BAC-0664-EE40-A5E3-E96190469DE8}"/>
              </a:ext>
            </a:extLst>
          </p:cNvPr>
          <p:cNvSpPr txBox="1">
            <a:spLocks/>
          </p:cNvSpPr>
          <p:nvPr/>
        </p:nvSpPr>
        <p:spPr>
          <a:xfrm>
            <a:off x="520994" y="2672197"/>
            <a:ext cx="7677322" cy="300836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chemeClr val="tx1"/>
              </a:buClr>
              <a:buSzTx/>
              <a:buFont typeface=".AppleSystemUIFont" charset="-120"/>
              <a:buChar char="»"/>
              <a:tabLst/>
              <a:defRPr sz="1400">
                <a:solidFill>
                  <a:schemeClr val="tx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a:t>The output file will resemble this but with the information from the group that was inputted</a:t>
            </a:r>
          </a:p>
          <a:p>
            <a:pPr defTabSz="914400"/>
            <a:endParaRPr lang="en-US" kern="0"/>
          </a:p>
          <a:p>
            <a:pPr defTabSz="914400"/>
            <a:endParaRPr lang="en-US" kern="0"/>
          </a:p>
          <a:p>
            <a:pPr defTabSz="914400"/>
            <a:endParaRPr lang="en-US" kern="0"/>
          </a:p>
          <a:p>
            <a:pPr defTabSz="914400"/>
            <a:endParaRPr lang="en-US" kern="0"/>
          </a:p>
          <a:p>
            <a:pPr defTabSz="914400"/>
            <a:endParaRPr lang="en-US" kern="0"/>
          </a:p>
          <a:p>
            <a:pPr defTabSz="914400"/>
            <a:endParaRPr lang="en-US" kern="0"/>
          </a:p>
          <a:p>
            <a:pPr defTabSz="914400"/>
            <a:endParaRPr lang="en-US" kern="0" dirty="0"/>
          </a:p>
        </p:txBody>
      </p:sp>
      <p:pic>
        <p:nvPicPr>
          <p:cNvPr id="11" name="Picture 10" descr="Text&#10;&#10;Description automatically generated">
            <a:extLst>
              <a:ext uri="{FF2B5EF4-FFF2-40B4-BE49-F238E27FC236}">
                <a16:creationId xmlns:a16="http://schemas.microsoft.com/office/drawing/2014/main" id="{A14D584E-F28D-2A4F-9735-0D5741523860}"/>
              </a:ext>
            </a:extLst>
          </p:cNvPr>
          <p:cNvPicPr>
            <a:picLocks noChangeAspect="1"/>
          </p:cNvPicPr>
          <p:nvPr/>
        </p:nvPicPr>
        <p:blipFill>
          <a:blip r:embed="rId4"/>
          <a:stretch>
            <a:fillRect/>
          </a:stretch>
        </p:blipFill>
        <p:spPr>
          <a:xfrm>
            <a:off x="520994" y="3137952"/>
            <a:ext cx="4405726" cy="999881"/>
          </a:xfrm>
          <a:prstGeom prst="rect">
            <a:avLst/>
          </a:prstGeom>
        </p:spPr>
      </p:pic>
    </p:spTree>
    <p:extLst>
      <p:ext uri="{BB962C8B-B14F-4D97-AF65-F5344CB8AC3E}">
        <p14:creationId xmlns:p14="http://schemas.microsoft.com/office/powerpoint/2010/main" val="28869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4A38-8BA2-EB4C-AF4F-8A7121145877}"/>
              </a:ext>
            </a:extLst>
          </p:cNvPr>
          <p:cNvSpPr>
            <a:spLocks noGrp="1"/>
          </p:cNvSpPr>
          <p:nvPr>
            <p:ph type="title"/>
          </p:nvPr>
        </p:nvSpPr>
        <p:spPr/>
        <p:txBody>
          <a:bodyPr/>
          <a:lstStyle/>
          <a:p>
            <a:pPr>
              <a:tabLst>
                <a:tab pos="969963" algn="l"/>
              </a:tabLst>
            </a:pPr>
            <a:r>
              <a:rPr lang="en-US" dirty="0"/>
              <a:t>Questions?</a:t>
            </a:r>
          </a:p>
        </p:txBody>
      </p:sp>
    </p:spTree>
    <p:extLst>
      <p:ext uri="{BB962C8B-B14F-4D97-AF65-F5344CB8AC3E}">
        <p14:creationId xmlns:p14="http://schemas.microsoft.com/office/powerpoint/2010/main" val="4276378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993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83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4882280" y="293526"/>
            <a:ext cx="4177399" cy="3008361"/>
          </a:xfrm>
        </p:spPr>
        <p:txBody>
          <a:bodyPr/>
          <a:lstStyle/>
          <a:p>
            <a:pPr lvl="1"/>
            <a:r>
              <a:rPr lang="en-US" sz="1200" dirty="0"/>
              <a:t>Ensure that you are logged in with administrative privileges </a:t>
            </a:r>
          </a:p>
          <a:p>
            <a:pPr marL="0" lvl="1" indent="0">
              <a:buNone/>
            </a:pPr>
            <a:r>
              <a:rPr lang="en-US" sz="1200" dirty="0">
                <a:hlinkClick r:id="rId3"/>
              </a:rPr>
              <a:t>https://nodejs.org/en/download/</a:t>
            </a:r>
            <a:r>
              <a:rPr lang="en-US" sz="1200" dirty="0"/>
              <a:t>  navigate here to download and save the version that corresponds to your OS</a:t>
            </a:r>
          </a:p>
          <a:p>
            <a:pPr lvl="1"/>
            <a:r>
              <a:rPr lang="en-US" sz="1200" dirty="0"/>
              <a:t>Run the following commands:</a:t>
            </a:r>
          </a:p>
          <a:p>
            <a:pPr marL="0" lvl="1" indent="0">
              <a:buNone/>
            </a:pPr>
            <a:r>
              <a:rPr lang="en-US" sz="1200" dirty="0" err="1"/>
              <a:t>sudo</a:t>
            </a:r>
            <a:r>
              <a:rPr lang="en-US" sz="1200" dirty="0"/>
              <a:t> </a:t>
            </a:r>
            <a:r>
              <a:rPr lang="en-US" sz="1200" dirty="0" err="1"/>
              <a:t>mkdir</a:t>
            </a:r>
            <a:r>
              <a:rPr lang="en-US" sz="1200" dirty="0"/>
              <a:t> –p /</a:t>
            </a:r>
            <a:r>
              <a:rPr lang="en-US" sz="1200" dirty="0" err="1"/>
              <a:t>usr</a:t>
            </a:r>
            <a:r>
              <a:rPr lang="en-US" sz="1200" dirty="0"/>
              <a:t>/local/lib/</a:t>
            </a:r>
            <a:r>
              <a:rPr lang="en-US" sz="1200" dirty="0" err="1"/>
              <a:t>nodejs</a:t>
            </a:r>
            <a:endParaRPr lang="en-US" sz="1200" dirty="0"/>
          </a:p>
          <a:p>
            <a:pPr marL="0" lvl="1" indent="0">
              <a:buNone/>
            </a:pPr>
            <a:r>
              <a:rPr lang="en-US" sz="1200" dirty="0"/>
              <a:t>mv (</a:t>
            </a:r>
            <a:r>
              <a:rPr lang="en-US" sz="1200" dirty="0" err="1"/>
              <a:t>locationOfSourceFile</a:t>
            </a:r>
            <a:r>
              <a:rPr lang="en-US" sz="1200" dirty="0"/>
              <a:t>) /</a:t>
            </a:r>
            <a:r>
              <a:rPr lang="en-US" sz="1200" dirty="0" err="1"/>
              <a:t>usr</a:t>
            </a:r>
            <a:r>
              <a:rPr lang="en-US" sz="1200" dirty="0"/>
              <a:t>/local/lib/</a:t>
            </a:r>
            <a:r>
              <a:rPr lang="en-US" sz="1200" dirty="0" err="1"/>
              <a:t>nodejs</a:t>
            </a:r>
            <a:endParaRPr lang="en-US" sz="1200" dirty="0"/>
          </a:p>
          <a:p>
            <a:pPr marL="0" lvl="1" indent="0">
              <a:buNone/>
            </a:pPr>
            <a:r>
              <a:rPr lang="en-US" sz="1200" dirty="0" err="1"/>
              <a:t>sudo</a:t>
            </a:r>
            <a:r>
              <a:rPr lang="en-US" sz="1200" dirty="0"/>
              <a:t> tar –</a:t>
            </a:r>
            <a:r>
              <a:rPr lang="en-US" sz="1200" dirty="0" err="1"/>
              <a:t>xJvf</a:t>
            </a:r>
            <a:r>
              <a:rPr lang="en-US" sz="1200" dirty="0"/>
              <a:t> node-(version)-(distro).</a:t>
            </a:r>
            <a:r>
              <a:rPr lang="en-US" sz="1200" dirty="0" err="1"/>
              <a:t>tar.xz</a:t>
            </a:r>
            <a:r>
              <a:rPr lang="en-US" sz="1200" dirty="0"/>
              <a:t> –C /</a:t>
            </a:r>
            <a:r>
              <a:rPr lang="en-US" sz="1200" dirty="0" err="1"/>
              <a:t>usr</a:t>
            </a:r>
            <a:r>
              <a:rPr lang="en-US" sz="1200" dirty="0"/>
              <a:t>/local/lib/</a:t>
            </a:r>
            <a:r>
              <a:rPr lang="en-US" sz="1200" dirty="0" err="1"/>
              <a:t>nodejs</a:t>
            </a:r>
            <a:endParaRPr lang="en-US" sz="1200" dirty="0"/>
          </a:p>
        </p:txBody>
      </p:sp>
      <p:pic>
        <p:nvPicPr>
          <p:cNvPr id="6" name="Picture 5" descr="Graphical user interface&#10;&#10;Description automatically generated">
            <a:extLst>
              <a:ext uri="{FF2B5EF4-FFF2-40B4-BE49-F238E27FC236}">
                <a16:creationId xmlns:a16="http://schemas.microsoft.com/office/drawing/2014/main" id="{FF98D7C8-D942-104E-B097-88B3B7858C6C}"/>
              </a:ext>
            </a:extLst>
          </p:cNvPr>
          <p:cNvPicPr>
            <a:picLocks noChangeAspect="1"/>
          </p:cNvPicPr>
          <p:nvPr/>
        </p:nvPicPr>
        <p:blipFill rotWithShape="1">
          <a:blip r:embed="rId4"/>
          <a:srcRect l="11780" t="18865" r="14635" b="5185"/>
          <a:stretch/>
        </p:blipFill>
        <p:spPr>
          <a:xfrm>
            <a:off x="0" y="139369"/>
            <a:ext cx="4698926" cy="2483223"/>
          </a:xfrm>
          <a:prstGeom prst="rect">
            <a:avLst/>
          </a:prstGeom>
        </p:spPr>
      </p:pic>
      <p:pic>
        <p:nvPicPr>
          <p:cNvPr id="9" name="Picture 8" descr="Text&#10;&#10;Description automatically generated">
            <a:extLst>
              <a:ext uri="{FF2B5EF4-FFF2-40B4-BE49-F238E27FC236}">
                <a16:creationId xmlns:a16="http://schemas.microsoft.com/office/drawing/2014/main" id="{5CA31F60-0621-4C49-A923-731BFD566DA6}"/>
              </a:ext>
            </a:extLst>
          </p:cNvPr>
          <p:cNvPicPr>
            <a:picLocks noChangeAspect="1"/>
          </p:cNvPicPr>
          <p:nvPr/>
        </p:nvPicPr>
        <p:blipFill>
          <a:blip r:embed="rId5"/>
          <a:stretch>
            <a:fillRect/>
          </a:stretch>
        </p:blipFill>
        <p:spPr>
          <a:xfrm>
            <a:off x="0" y="3175105"/>
            <a:ext cx="6378222" cy="1599586"/>
          </a:xfrm>
          <a:prstGeom prst="rect">
            <a:avLst/>
          </a:prstGeom>
        </p:spPr>
      </p:pic>
    </p:spTree>
    <p:extLst>
      <p:ext uri="{BB962C8B-B14F-4D97-AF65-F5344CB8AC3E}">
        <p14:creationId xmlns:p14="http://schemas.microsoft.com/office/powerpoint/2010/main" val="389734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1667335" y="449918"/>
            <a:ext cx="4177399" cy="3008361"/>
          </a:xfrm>
        </p:spPr>
        <p:txBody>
          <a:bodyPr/>
          <a:lstStyle/>
          <a:p>
            <a:pPr lvl="1"/>
            <a:r>
              <a:rPr lang="en-US" sz="1200" dirty="0"/>
              <a:t>Open in your editor of choice ~/.profile and add the following to the end:</a:t>
            </a:r>
          </a:p>
          <a:p>
            <a:pPr marL="0" lvl="1" indent="0">
              <a:buNone/>
            </a:pPr>
            <a:r>
              <a:rPr lang="en-US" sz="1200" dirty="0"/>
              <a:t># Nodejs</a:t>
            </a:r>
          </a:p>
          <a:p>
            <a:pPr marL="0" lvl="1" indent="0">
              <a:buNone/>
            </a:pPr>
            <a:r>
              <a:rPr lang="en-US" sz="1200" dirty="0"/>
              <a:t>VERSION=14.17.1</a:t>
            </a:r>
          </a:p>
          <a:p>
            <a:pPr marL="0" lvl="1" indent="0">
              <a:buNone/>
            </a:pPr>
            <a:r>
              <a:rPr lang="en-US" sz="1200" dirty="0"/>
              <a:t>DISTRO=linux-x64</a:t>
            </a:r>
          </a:p>
          <a:p>
            <a:pPr marL="0" lvl="1" indent="0">
              <a:buNone/>
            </a:pPr>
            <a:r>
              <a:rPr lang="en-US" sz="1200" dirty="0"/>
              <a:t>export PATH=/</a:t>
            </a:r>
            <a:r>
              <a:rPr lang="en-US" sz="1200" dirty="0" err="1"/>
              <a:t>usr</a:t>
            </a:r>
            <a:r>
              <a:rPr lang="en-US" sz="1200" dirty="0"/>
              <a:t>/local/lib/</a:t>
            </a:r>
            <a:r>
              <a:rPr lang="en-US" sz="1200" dirty="0" err="1"/>
              <a:t>nodejs</a:t>
            </a:r>
            <a:r>
              <a:rPr lang="en-US" sz="1200" dirty="0"/>
              <a:t>/node-$VERSION-$DISTRO/bin:$PATH</a:t>
            </a:r>
          </a:p>
          <a:p>
            <a:pPr lvl="1"/>
            <a:r>
              <a:rPr lang="en-US" sz="1200" dirty="0"/>
              <a:t>You will have to change the version and the distro to match the file that was downloaded</a:t>
            </a:r>
          </a:p>
          <a:p>
            <a:pPr lvl="1"/>
            <a:endParaRPr lang="en-US" sz="1200" dirty="0"/>
          </a:p>
        </p:txBody>
      </p:sp>
      <p:pic>
        <p:nvPicPr>
          <p:cNvPr id="7" name="Picture 6" descr="Graphical user interface, text&#10;&#10;Description automatically generated">
            <a:extLst>
              <a:ext uri="{FF2B5EF4-FFF2-40B4-BE49-F238E27FC236}">
                <a16:creationId xmlns:a16="http://schemas.microsoft.com/office/drawing/2014/main" id="{6468CFF9-BBB4-7546-A84F-2C0AF9363A6D}"/>
              </a:ext>
            </a:extLst>
          </p:cNvPr>
          <p:cNvPicPr>
            <a:picLocks noChangeAspect="1"/>
          </p:cNvPicPr>
          <p:nvPr/>
        </p:nvPicPr>
        <p:blipFill>
          <a:blip r:embed="rId3"/>
          <a:stretch>
            <a:fillRect/>
          </a:stretch>
        </p:blipFill>
        <p:spPr>
          <a:xfrm>
            <a:off x="1158884" y="3121710"/>
            <a:ext cx="5194300" cy="889000"/>
          </a:xfrm>
          <a:prstGeom prst="rect">
            <a:avLst/>
          </a:prstGeom>
        </p:spPr>
      </p:pic>
      <p:pic>
        <p:nvPicPr>
          <p:cNvPr id="10" name="Picture 9">
            <a:extLst>
              <a:ext uri="{FF2B5EF4-FFF2-40B4-BE49-F238E27FC236}">
                <a16:creationId xmlns:a16="http://schemas.microsoft.com/office/drawing/2014/main" id="{277403FC-A593-A84A-951E-F51D5D84C8C0}"/>
              </a:ext>
            </a:extLst>
          </p:cNvPr>
          <p:cNvPicPr>
            <a:picLocks noChangeAspect="1"/>
          </p:cNvPicPr>
          <p:nvPr/>
        </p:nvPicPr>
        <p:blipFill rotWithShape="1">
          <a:blip r:embed="rId4"/>
          <a:srcRect t="1" b="17838"/>
          <a:stretch/>
        </p:blipFill>
        <p:spPr>
          <a:xfrm>
            <a:off x="1158885" y="2975929"/>
            <a:ext cx="2921000" cy="177388"/>
          </a:xfrm>
          <a:prstGeom prst="rect">
            <a:avLst/>
          </a:prstGeom>
        </p:spPr>
      </p:pic>
    </p:spTree>
    <p:extLst>
      <p:ext uri="{BB962C8B-B14F-4D97-AF65-F5344CB8AC3E}">
        <p14:creationId xmlns:p14="http://schemas.microsoft.com/office/powerpoint/2010/main" val="407095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4764956" y="1563273"/>
            <a:ext cx="4177399" cy="3008361"/>
          </a:xfrm>
        </p:spPr>
        <p:txBody>
          <a:bodyPr/>
          <a:lstStyle/>
          <a:p>
            <a:pPr lvl="1"/>
            <a:r>
              <a:rPr lang="en-US" sz="1200" dirty="0"/>
              <a:t>Run this command to refresh your profile:</a:t>
            </a:r>
          </a:p>
          <a:p>
            <a:pPr marL="0" lvl="1" indent="0">
              <a:buNone/>
            </a:pPr>
            <a:r>
              <a:rPr lang="en-US" sz="1200" dirty="0"/>
              <a:t>. ~/.profile</a:t>
            </a:r>
          </a:p>
          <a:p>
            <a:pPr lvl="1"/>
            <a:r>
              <a:rPr lang="en-US" sz="1200" dirty="0"/>
              <a:t>To make sure everything was installed properly, run the following commands:</a:t>
            </a:r>
          </a:p>
          <a:p>
            <a:pPr marL="0" lvl="1" indent="0">
              <a:buNone/>
            </a:pPr>
            <a:r>
              <a:rPr lang="en-US" sz="1200" dirty="0"/>
              <a:t>node –v</a:t>
            </a:r>
          </a:p>
          <a:p>
            <a:pPr marL="0" lvl="1" indent="0">
              <a:buNone/>
            </a:pPr>
            <a:r>
              <a:rPr lang="en-US" sz="1200" dirty="0"/>
              <a:t>npm version</a:t>
            </a:r>
          </a:p>
          <a:p>
            <a:pPr lvl="1"/>
            <a:r>
              <a:rPr lang="en-US" sz="1200" dirty="0"/>
              <a:t>You must have node version 14.0.0 or greater for our tools to work properly</a:t>
            </a:r>
          </a:p>
        </p:txBody>
      </p:sp>
      <p:pic>
        <p:nvPicPr>
          <p:cNvPr id="12" name="Picture 11" descr="Text&#10;&#10;Description automatically generated">
            <a:extLst>
              <a:ext uri="{FF2B5EF4-FFF2-40B4-BE49-F238E27FC236}">
                <a16:creationId xmlns:a16="http://schemas.microsoft.com/office/drawing/2014/main" id="{42ED7E90-9661-5B47-9BBA-2DD1A38241F6}"/>
              </a:ext>
            </a:extLst>
          </p:cNvPr>
          <p:cNvPicPr>
            <a:picLocks noChangeAspect="1"/>
          </p:cNvPicPr>
          <p:nvPr/>
        </p:nvPicPr>
        <p:blipFill>
          <a:blip r:embed="rId3"/>
          <a:stretch>
            <a:fillRect/>
          </a:stretch>
        </p:blipFill>
        <p:spPr>
          <a:xfrm>
            <a:off x="201645" y="746176"/>
            <a:ext cx="2921000" cy="3378200"/>
          </a:xfrm>
          <a:prstGeom prst="rect">
            <a:avLst/>
          </a:prstGeom>
        </p:spPr>
      </p:pic>
    </p:spTree>
    <p:extLst>
      <p:ext uri="{BB962C8B-B14F-4D97-AF65-F5344CB8AC3E}">
        <p14:creationId xmlns:p14="http://schemas.microsoft.com/office/powerpoint/2010/main" val="4123526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4770766" y="364050"/>
            <a:ext cx="4177399" cy="3008361"/>
          </a:xfrm>
        </p:spPr>
        <p:txBody>
          <a:bodyPr/>
          <a:lstStyle/>
          <a:p>
            <a:pPr lvl="1"/>
            <a:r>
              <a:rPr lang="en-US" sz="1200" dirty="0"/>
              <a:t>Navigate to the directory where you wish to install the source code</a:t>
            </a:r>
          </a:p>
          <a:p>
            <a:pPr lvl="1"/>
            <a:r>
              <a:rPr lang="en-US" sz="1200" dirty="0"/>
              <a:t>Run these commands:</a:t>
            </a:r>
          </a:p>
          <a:p>
            <a:pPr marL="0" lvl="1" indent="0">
              <a:buNone/>
            </a:pPr>
            <a:r>
              <a:rPr lang="en-US" sz="1200" dirty="0" err="1"/>
              <a:t>sudo</a:t>
            </a:r>
            <a:r>
              <a:rPr lang="en-US" sz="1200" dirty="0"/>
              <a:t> npm install </a:t>
            </a:r>
            <a:r>
              <a:rPr lang="en-US" sz="1200" dirty="0" err="1"/>
              <a:t>axios</a:t>
            </a:r>
            <a:endParaRPr lang="en-US" sz="1200" dirty="0"/>
          </a:p>
          <a:p>
            <a:pPr marL="0" lvl="1" indent="0">
              <a:buNone/>
            </a:pPr>
            <a:r>
              <a:rPr lang="en-US" sz="1200" dirty="0" err="1"/>
              <a:t>sudo</a:t>
            </a:r>
            <a:r>
              <a:rPr lang="en-US" sz="1200" dirty="0"/>
              <a:t> npm install tracer --save</a:t>
            </a:r>
          </a:p>
          <a:p>
            <a:pPr marL="0" lvl="1" indent="0">
              <a:buNone/>
            </a:pPr>
            <a:r>
              <a:rPr lang="en-US" sz="1200" dirty="0" err="1"/>
              <a:t>sudo</a:t>
            </a:r>
            <a:r>
              <a:rPr lang="en-US" sz="1200" dirty="0"/>
              <a:t> npm install objects-to-csv</a:t>
            </a:r>
          </a:p>
        </p:txBody>
      </p:sp>
      <p:pic>
        <p:nvPicPr>
          <p:cNvPr id="7" name="Picture 6" descr="Text&#10;&#10;Description automatically generated">
            <a:extLst>
              <a:ext uri="{FF2B5EF4-FFF2-40B4-BE49-F238E27FC236}">
                <a16:creationId xmlns:a16="http://schemas.microsoft.com/office/drawing/2014/main" id="{503B628D-347A-6A4D-BF0A-7B7555B6FE81}"/>
              </a:ext>
            </a:extLst>
          </p:cNvPr>
          <p:cNvPicPr>
            <a:picLocks noChangeAspect="1"/>
          </p:cNvPicPr>
          <p:nvPr/>
        </p:nvPicPr>
        <p:blipFill>
          <a:blip r:embed="rId3"/>
          <a:stretch>
            <a:fillRect/>
          </a:stretch>
        </p:blipFill>
        <p:spPr>
          <a:xfrm>
            <a:off x="93202" y="108529"/>
            <a:ext cx="4376221" cy="4812258"/>
          </a:xfrm>
          <a:prstGeom prst="rect">
            <a:avLst/>
          </a:prstGeom>
        </p:spPr>
      </p:pic>
    </p:spTree>
    <p:extLst>
      <p:ext uri="{BB962C8B-B14F-4D97-AF65-F5344CB8AC3E}">
        <p14:creationId xmlns:p14="http://schemas.microsoft.com/office/powerpoint/2010/main" val="4255883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4770766" y="364050"/>
            <a:ext cx="4177399" cy="3008361"/>
          </a:xfrm>
        </p:spPr>
        <p:txBody>
          <a:bodyPr/>
          <a:lstStyle/>
          <a:p>
            <a:pPr lvl="1"/>
            <a:r>
              <a:rPr lang="en-US" sz="1200" dirty="0"/>
              <a:t>Run these commands:</a:t>
            </a:r>
          </a:p>
          <a:p>
            <a:pPr marL="0" lvl="1" indent="0">
              <a:buNone/>
            </a:pPr>
            <a:r>
              <a:rPr lang="en-US" sz="1200" dirty="0" err="1"/>
              <a:t>sudo</a:t>
            </a:r>
            <a:r>
              <a:rPr lang="en-US" sz="1200" dirty="0"/>
              <a:t> npm install csv-parser</a:t>
            </a:r>
          </a:p>
          <a:p>
            <a:pPr marL="0" lvl="1" indent="0">
              <a:buNone/>
            </a:pPr>
            <a:r>
              <a:rPr lang="en-US" sz="1200" dirty="0" err="1"/>
              <a:t>sudo</a:t>
            </a:r>
            <a:r>
              <a:rPr lang="en-US" sz="1200" dirty="0"/>
              <a:t> npm install </a:t>
            </a:r>
            <a:r>
              <a:rPr lang="en-US" sz="1200" dirty="0" err="1"/>
              <a:t>qs</a:t>
            </a:r>
            <a:endParaRPr lang="en-US" sz="1200" dirty="0"/>
          </a:p>
          <a:p>
            <a:pPr marL="0" lvl="1" indent="0">
              <a:buNone/>
            </a:pPr>
            <a:r>
              <a:rPr lang="en-US" sz="1200" dirty="0" err="1"/>
              <a:t>sudo</a:t>
            </a:r>
            <a:r>
              <a:rPr lang="en-US" sz="1200" dirty="0"/>
              <a:t> npm install </a:t>
            </a:r>
            <a:r>
              <a:rPr lang="en-US" sz="1200" dirty="0" err="1"/>
              <a:t>ldapjs</a:t>
            </a:r>
            <a:endParaRPr lang="en-US" sz="1200" dirty="0"/>
          </a:p>
        </p:txBody>
      </p:sp>
      <p:pic>
        <p:nvPicPr>
          <p:cNvPr id="8" name="Picture 7" descr="Text&#10;&#10;Description automatically generated">
            <a:extLst>
              <a:ext uri="{FF2B5EF4-FFF2-40B4-BE49-F238E27FC236}">
                <a16:creationId xmlns:a16="http://schemas.microsoft.com/office/drawing/2014/main" id="{BCAB214F-EE99-954E-ADB5-33D1972006BD}"/>
              </a:ext>
            </a:extLst>
          </p:cNvPr>
          <p:cNvPicPr>
            <a:picLocks noChangeAspect="1"/>
          </p:cNvPicPr>
          <p:nvPr/>
        </p:nvPicPr>
        <p:blipFill rotWithShape="1">
          <a:blip r:embed="rId3"/>
          <a:srcRect b="2212"/>
          <a:stretch/>
        </p:blipFill>
        <p:spPr>
          <a:xfrm>
            <a:off x="134289" y="139369"/>
            <a:ext cx="4546347" cy="4608477"/>
          </a:xfrm>
          <a:prstGeom prst="rect">
            <a:avLst/>
          </a:prstGeom>
        </p:spPr>
      </p:pic>
    </p:spTree>
    <p:extLst>
      <p:ext uri="{BB962C8B-B14F-4D97-AF65-F5344CB8AC3E}">
        <p14:creationId xmlns:p14="http://schemas.microsoft.com/office/powerpoint/2010/main" val="1771659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5" name="Text Placeholder 4">
            <a:extLst>
              <a:ext uri="{FF2B5EF4-FFF2-40B4-BE49-F238E27FC236}">
                <a16:creationId xmlns:a16="http://schemas.microsoft.com/office/drawing/2014/main" id="{A28724F3-C283-E444-9008-33C1FE463520}"/>
              </a:ext>
            </a:extLst>
          </p:cNvPr>
          <p:cNvSpPr>
            <a:spLocks noGrp="1"/>
          </p:cNvSpPr>
          <p:nvPr>
            <p:ph type="body" sz="quarter" idx="12"/>
          </p:nvPr>
        </p:nvSpPr>
        <p:spPr>
          <a:xfrm>
            <a:off x="4572000" y="575065"/>
            <a:ext cx="4177399" cy="3008361"/>
          </a:xfrm>
        </p:spPr>
        <p:txBody>
          <a:bodyPr/>
          <a:lstStyle/>
          <a:p>
            <a:pPr marL="0" lvl="1" indent="0">
              <a:buNone/>
            </a:pPr>
            <a:r>
              <a:rPr lang="en-US" sz="1200" dirty="0"/>
              <a:t>At the end run:</a:t>
            </a:r>
          </a:p>
          <a:p>
            <a:pPr marL="0" lvl="1" indent="0">
              <a:buNone/>
            </a:pPr>
            <a:r>
              <a:rPr lang="en-US" sz="1200" dirty="0"/>
              <a:t> npm list</a:t>
            </a:r>
          </a:p>
          <a:p>
            <a:pPr marL="0" lvl="1" indent="0">
              <a:buNone/>
            </a:pPr>
            <a:r>
              <a:rPr lang="en-US" sz="1200" dirty="0"/>
              <a:t> This will let you see all installed packages. It includes additional pre-requisite packages.</a:t>
            </a:r>
          </a:p>
        </p:txBody>
      </p:sp>
      <p:pic>
        <p:nvPicPr>
          <p:cNvPr id="6" name="Picture 5" descr="A picture containing text&#10;&#10;Description automatically generated">
            <a:extLst>
              <a:ext uri="{FF2B5EF4-FFF2-40B4-BE49-F238E27FC236}">
                <a16:creationId xmlns:a16="http://schemas.microsoft.com/office/drawing/2014/main" id="{9B81598D-24E9-8843-B420-6B6FA5948B26}"/>
              </a:ext>
            </a:extLst>
          </p:cNvPr>
          <p:cNvPicPr>
            <a:picLocks noChangeAspect="1"/>
          </p:cNvPicPr>
          <p:nvPr/>
        </p:nvPicPr>
        <p:blipFill>
          <a:blip r:embed="rId3"/>
          <a:stretch>
            <a:fillRect/>
          </a:stretch>
        </p:blipFill>
        <p:spPr>
          <a:xfrm>
            <a:off x="1496036" y="139369"/>
            <a:ext cx="2344278" cy="5004131"/>
          </a:xfrm>
          <a:prstGeom prst="rect">
            <a:avLst/>
          </a:prstGeom>
        </p:spPr>
      </p:pic>
    </p:spTree>
    <p:extLst>
      <p:ext uri="{BB962C8B-B14F-4D97-AF65-F5344CB8AC3E}">
        <p14:creationId xmlns:p14="http://schemas.microsoft.com/office/powerpoint/2010/main" val="83422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8CB3EA5-1CCC-BB4F-8904-5E1396DF1F72}"/>
              </a:ext>
            </a:extLst>
          </p:cNvPr>
          <p:cNvSpPr>
            <a:spLocks noGrp="1"/>
          </p:cNvSpPr>
          <p:nvPr>
            <p:ph type="ftr" sz="quarter" idx="10"/>
          </p:nvPr>
        </p:nvSpPr>
        <p:spPr/>
        <p:txBody>
          <a:bodyPr/>
          <a:lstStyle/>
          <a:p>
            <a:r>
              <a:rPr lang="en-US" dirty="0"/>
              <a:t>IBM Security / © IBM Corporation 2021</a:t>
            </a:r>
          </a:p>
        </p:txBody>
      </p:sp>
      <p:sp>
        <p:nvSpPr>
          <p:cNvPr id="4" name="Slide Number Placeholder 3">
            <a:extLst>
              <a:ext uri="{FF2B5EF4-FFF2-40B4-BE49-F238E27FC236}">
                <a16:creationId xmlns:a16="http://schemas.microsoft.com/office/drawing/2014/main" id="{9A4C4032-DAD4-994D-B3F7-7BF40E949E10}"/>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9" name="Picture 8" descr="Graphical user interface, application, website&#10;&#10;Description automatically generated">
            <a:extLst>
              <a:ext uri="{FF2B5EF4-FFF2-40B4-BE49-F238E27FC236}">
                <a16:creationId xmlns:a16="http://schemas.microsoft.com/office/drawing/2014/main" id="{0E4A8046-F17C-C347-8D25-99A861F853BA}"/>
              </a:ext>
            </a:extLst>
          </p:cNvPr>
          <p:cNvPicPr>
            <a:picLocks noChangeAspect="1"/>
          </p:cNvPicPr>
          <p:nvPr/>
        </p:nvPicPr>
        <p:blipFill>
          <a:blip r:embed="rId3"/>
          <a:stretch>
            <a:fillRect/>
          </a:stretch>
        </p:blipFill>
        <p:spPr>
          <a:xfrm>
            <a:off x="0" y="237067"/>
            <a:ext cx="5009597" cy="3664656"/>
          </a:xfrm>
          <a:prstGeom prst="rect">
            <a:avLst/>
          </a:prstGeom>
        </p:spPr>
      </p:pic>
      <p:sp>
        <p:nvSpPr>
          <p:cNvPr id="10" name="Text Placeholder 4">
            <a:extLst>
              <a:ext uri="{FF2B5EF4-FFF2-40B4-BE49-F238E27FC236}">
                <a16:creationId xmlns:a16="http://schemas.microsoft.com/office/drawing/2014/main" id="{571DEB7D-A18D-364E-A415-331AA70DD1CC}"/>
              </a:ext>
            </a:extLst>
          </p:cNvPr>
          <p:cNvSpPr>
            <a:spLocks noGrp="1"/>
          </p:cNvSpPr>
          <p:nvPr>
            <p:ph type="body" sz="quarter" idx="12"/>
          </p:nvPr>
        </p:nvSpPr>
        <p:spPr>
          <a:xfrm>
            <a:off x="5009597" y="428978"/>
            <a:ext cx="4177399" cy="3008361"/>
          </a:xfrm>
        </p:spPr>
        <p:txBody>
          <a:bodyPr/>
          <a:lstStyle/>
          <a:p>
            <a:pPr lvl="1"/>
            <a:r>
              <a:rPr lang="en-US" sz="1200" dirty="0"/>
              <a:t>Now we will have to create a client id and client secret for our API. To do this, go to the admin view of your tenant and click the hamburger button on the top left and navigate to the “configuration page”</a:t>
            </a:r>
          </a:p>
        </p:txBody>
      </p:sp>
    </p:spTree>
    <p:extLst>
      <p:ext uri="{BB962C8B-B14F-4D97-AF65-F5344CB8AC3E}">
        <p14:creationId xmlns:p14="http://schemas.microsoft.com/office/powerpoint/2010/main" val="3202730401"/>
      </p:ext>
    </p:extLst>
  </p:cSld>
  <p:clrMapOvr>
    <a:masterClrMapping/>
  </p:clrMapOvr>
</p:sld>
</file>

<file path=ppt/theme/theme1.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1_v01" id="{AFCCB5CA-B311-1346-8828-4C8E13084DAE}" vid="{A5C58A9A-241C-D94D-9F68-676E963D3510}"/>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Security 2020 template</Template>
  <TotalTime>28091</TotalTime>
  <Words>2489</Words>
  <Application>Microsoft Macintosh PowerPoint</Application>
  <PresentationFormat>On-screen Show (16:9)</PresentationFormat>
  <Paragraphs>269</Paragraphs>
  <Slides>29</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.AppleSystemUIFont</vt:lpstr>
      <vt:lpstr>Arial</vt:lpstr>
      <vt:lpstr>HelvNeue Light for IBM</vt:lpstr>
      <vt:lpstr>IBM Plex Sans</vt:lpstr>
      <vt:lpstr>IBM Plex Sans ExtraLight</vt:lpstr>
      <vt:lpstr>IBM Plex Sans Light</vt:lpstr>
      <vt:lpstr>IBM Plex Sans Medium</vt:lpstr>
      <vt:lpstr>IBM Plex Sans SemiBold</vt:lpstr>
      <vt:lpstr>Wingdings</vt:lpstr>
      <vt:lpstr>IBM Security 2020 template</vt:lpstr>
      <vt:lpstr>Installation Guide Martin Alvarez Cyber Security Consultant Intern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presentation template three line maximum  First Lastname Job Title</dc:title>
  <dc:subject/>
  <dc:creator>Martin Schmidt</dc:creator>
  <cp:keywords/>
  <dc:description/>
  <cp:lastModifiedBy>Martin Schmidt</cp:lastModifiedBy>
  <cp:revision>66</cp:revision>
  <cp:lastPrinted>2019-03-25T19:43:29Z</cp:lastPrinted>
  <dcterms:created xsi:type="dcterms:W3CDTF">2021-03-02T22:05:02Z</dcterms:created>
  <dcterms:modified xsi:type="dcterms:W3CDTF">2021-07-30T16:22:24Z</dcterms:modified>
  <cp:category/>
</cp:coreProperties>
</file>